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2" r:id="rId1"/>
  </p:sldMasterIdLst>
  <p:notesMasterIdLst>
    <p:notesMasterId r:id="rId82"/>
  </p:notesMasterIdLst>
  <p:handoutMasterIdLst>
    <p:handoutMasterId r:id="rId83"/>
  </p:handoutMasterIdLst>
  <p:sldIdLst>
    <p:sldId id="256" r:id="rId2"/>
    <p:sldId id="720" r:id="rId3"/>
    <p:sldId id="543" r:id="rId4"/>
    <p:sldId id="545" r:id="rId5"/>
    <p:sldId id="722" r:id="rId6"/>
    <p:sldId id="714" r:id="rId7"/>
    <p:sldId id="723" r:id="rId8"/>
    <p:sldId id="524" r:id="rId9"/>
    <p:sldId id="449" r:id="rId10"/>
    <p:sldId id="525" r:id="rId11"/>
    <p:sldId id="526" r:id="rId12"/>
    <p:sldId id="535" r:id="rId13"/>
    <p:sldId id="464" r:id="rId14"/>
    <p:sldId id="564" r:id="rId15"/>
    <p:sldId id="558" r:id="rId16"/>
    <p:sldId id="559" r:id="rId17"/>
    <p:sldId id="560" r:id="rId18"/>
    <p:sldId id="561" r:id="rId19"/>
    <p:sldId id="562" r:id="rId20"/>
    <p:sldId id="563" r:id="rId21"/>
    <p:sldId id="565" r:id="rId22"/>
    <p:sldId id="566" r:id="rId23"/>
    <p:sldId id="567" r:id="rId24"/>
    <p:sldId id="568" r:id="rId25"/>
    <p:sldId id="606" r:id="rId26"/>
    <p:sldId id="293" r:id="rId27"/>
    <p:sldId id="294" r:id="rId28"/>
    <p:sldId id="295" r:id="rId29"/>
    <p:sldId id="588" r:id="rId30"/>
    <p:sldId id="358" r:id="rId31"/>
    <p:sldId id="589" r:id="rId32"/>
    <p:sldId id="690" r:id="rId33"/>
    <p:sldId id="691" r:id="rId34"/>
    <p:sldId id="593" r:id="rId35"/>
    <p:sldId id="595" r:id="rId36"/>
    <p:sldId id="724" r:id="rId37"/>
    <p:sldId id="594" r:id="rId38"/>
    <p:sldId id="597" r:id="rId39"/>
    <p:sldId id="697" r:id="rId40"/>
    <p:sldId id="570" r:id="rId41"/>
    <p:sldId id="610" r:id="rId42"/>
    <p:sldId id="572" r:id="rId43"/>
    <p:sldId id="728" r:id="rId44"/>
    <p:sldId id="391" r:id="rId45"/>
    <p:sldId id="729" r:id="rId46"/>
    <p:sldId id="699" r:id="rId47"/>
    <p:sldId id="599" r:id="rId48"/>
    <p:sldId id="600" r:id="rId49"/>
    <p:sldId id="725" r:id="rId50"/>
    <p:sldId id="257" r:id="rId51"/>
    <p:sldId id="258" r:id="rId52"/>
    <p:sldId id="259" r:id="rId53"/>
    <p:sldId id="260" r:id="rId54"/>
    <p:sldId id="261" r:id="rId55"/>
    <p:sldId id="262" r:id="rId56"/>
    <p:sldId id="532" r:id="rId57"/>
    <p:sldId id="658" r:id="rId58"/>
    <p:sldId id="659" r:id="rId59"/>
    <p:sldId id="660" r:id="rId60"/>
    <p:sldId id="705" r:id="rId61"/>
    <p:sldId id="727" r:id="rId62"/>
    <p:sldId id="309" r:id="rId63"/>
    <p:sldId id="305" r:id="rId64"/>
    <p:sldId id="306" r:id="rId65"/>
    <p:sldId id="308" r:id="rId66"/>
    <p:sldId id="453" r:id="rId67"/>
    <p:sldId id="454" r:id="rId68"/>
    <p:sldId id="455" r:id="rId69"/>
    <p:sldId id="677" r:id="rId70"/>
    <p:sldId id="678" r:id="rId71"/>
    <p:sldId id="637" r:id="rId72"/>
    <p:sldId id="519" r:id="rId73"/>
    <p:sldId id="639" r:id="rId74"/>
    <p:sldId id="638" r:id="rId75"/>
    <p:sldId id="640" r:id="rId76"/>
    <p:sldId id="642" r:id="rId77"/>
    <p:sldId id="643" r:id="rId78"/>
    <p:sldId id="717" r:id="rId79"/>
    <p:sldId id="716" r:id="rId80"/>
    <p:sldId id="452" r:id="rId81"/>
  </p:sldIdLst>
  <p:sldSz cx="12192000" cy="6858000"/>
  <p:notesSz cx="6888163" cy="100203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uário do Windows" initials="UdW" lastIdx="2" clrIdx="0">
    <p:extLst>
      <p:ext uri="{19B8F6BF-5375-455C-9EA6-DF929625EA0E}">
        <p15:presenceInfo xmlns:p15="http://schemas.microsoft.com/office/powerpoint/2012/main" userId="Usuário do Window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6865" autoAdjust="0"/>
  </p:normalViewPr>
  <p:slideViewPr>
    <p:cSldViewPr snapToGrid="0">
      <p:cViewPr varScale="1">
        <p:scale>
          <a:sx n="85" d="100"/>
          <a:sy n="85" d="100"/>
        </p:scale>
        <p:origin x="153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handoutMaster" Target="handoutMasters/handout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9-27T14:48:18.905" idx="1">
    <p:pos x="7027" y="1328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5F9392-6253-465E-8604-5FEDCC09F6B7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DC8E038-2CEC-4E8D-948F-B3269626F670}">
      <dgm:prSet phldrT="[Texto]"/>
      <dgm:spPr/>
      <dgm:t>
        <a:bodyPr/>
        <a:lstStyle/>
        <a:p>
          <a:r>
            <a:rPr lang="pt-BR" dirty="0"/>
            <a:t>Paciente com encaminhamento	</a:t>
          </a:r>
        </a:p>
      </dgm:t>
    </dgm:pt>
    <dgm:pt modelId="{9382CCFC-CE0F-4E95-8F83-C18FF9BC85C6}" type="parTrans" cxnId="{FB2B99A9-F586-4B75-AFF5-3959602F735A}">
      <dgm:prSet/>
      <dgm:spPr/>
      <dgm:t>
        <a:bodyPr/>
        <a:lstStyle/>
        <a:p>
          <a:endParaRPr lang="pt-BR"/>
        </a:p>
      </dgm:t>
    </dgm:pt>
    <dgm:pt modelId="{027B9877-27C9-437F-B95E-F6AD1038C999}" type="sibTrans" cxnId="{FB2B99A9-F586-4B75-AFF5-3959602F735A}">
      <dgm:prSet/>
      <dgm:spPr/>
      <dgm:t>
        <a:bodyPr/>
        <a:lstStyle/>
        <a:p>
          <a:endParaRPr lang="pt-BR"/>
        </a:p>
      </dgm:t>
    </dgm:pt>
    <dgm:pt modelId="{E4983187-E8DA-432C-AD11-5FDA0B40199F}">
      <dgm:prSet phldrT="[Texto]"/>
      <dgm:spPr/>
      <dgm:t>
        <a:bodyPr/>
        <a:lstStyle/>
        <a:p>
          <a:r>
            <a:rPr lang="pt-BR" dirty="0"/>
            <a:t>SMS (realiza o cadastro)	</a:t>
          </a:r>
        </a:p>
      </dgm:t>
    </dgm:pt>
    <dgm:pt modelId="{BE11CB52-43D5-45B6-898D-235B62E80509}" type="parTrans" cxnId="{20CDC39C-B676-4577-8458-0E30A92305CC}">
      <dgm:prSet/>
      <dgm:spPr/>
      <dgm:t>
        <a:bodyPr/>
        <a:lstStyle/>
        <a:p>
          <a:endParaRPr lang="pt-BR"/>
        </a:p>
      </dgm:t>
    </dgm:pt>
    <dgm:pt modelId="{368449D0-02B3-413D-BC94-2A32368C07EC}" type="sibTrans" cxnId="{20CDC39C-B676-4577-8458-0E30A92305CC}">
      <dgm:prSet/>
      <dgm:spPr/>
      <dgm:t>
        <a:bodyPr/>
        <a:lstStyle/>
        <a:p>
          <a:endParaRPr lang="pt-BR"/>
        </a:p>
      </dgm:t>
    </dgm:pt>
    <dgm:pt modelId="{1953148D-ED92-416E-ACC2-400DBBDAD8F7}">
      <dgm:prSet phldrT="[Texto]"/>
      <dgm:spPr/>
      <dgm:t>
        <a:bodyPr/>
        <a:lstStyle/>
        <a:p>
          <a:r>
            <a:rPr lang="pt-BR" dirty="0"/>
            <a:t>Serviço </a:t>
          </a:r>
          <a:r>
            <a:rPr lang="pt-BR"/>
            <a:t>de Controle e Avaliação</a:t>
          </a:r>
          <a:endParaRPr lang="pt-BR" dirty="0"/>
        </a:p>
      </dgm:t>
    </dgm:pt>
    <dgm:pt modelId="{35878404-DF22-4A96-AD95-53DAA743EB3F}" type="parTrans" cxnId="{EC05470B-5603-43C1-91FB-A6E33A7F5E85}">
      <dgm:prSet/>
      <dgm:spPr/>
      <dgm:t>
        <a:bodyPr/>
        <a:lstStyle/>
        <a:p>
          <a:endParaRPr lang="pt-BR"/>
        </a:p>
      </dgm:t>
    </dgm:pt>
    <dgm:pt modelId="{8E74C656-B2BF-47AB-B901-6300137B4E27}" type="sibTrans" cxnId="{EC05470B-5603-43C1-91FB-A6E33A7F5E85}">
      <dgm:prSet/>
      <dgm:spPr/>
      <dgm:t>
        <a:bodyPr/>
        <a:lstStyle/>
        <a:p>
          <a:endParaRPr lang="pt-BR"/>
        </a:p>
      </dgm:t>
    </dgm:pt>
    <dgm:pt modelId="{C077FBDB-7F27-409C-8ED8-F71E2A13CC99}">
      <dgm:prSet phldrT="[Texto]"/>
      <dgm:spPr/>
      <dgm:t>
        <a:bodyPr/>
        <a:lstStyle/>
        <a:p>
          <a:r>
            <a:rPr lang="pt-BR" dirty="0"/>
            <a:t>SMS (realiza os agendamentos de acordo com as vagas disponíveis</a:t>
          </a:r>
        </a:p>
      </dgm:t>
    </dgm:pt>
    <dgm:pt modelId="{E57B5208-E4AA-443E-A308-5BAEFB05AE01}" type="parTrans" cxnId="{5C467EF1-04CA-4D52-A1F3-2FC5F123D4B3}">
      <dgm:prSet/>
      <dgm:spPr/>
      <dgm:t>
        <a:bodyPr/>
        <a:lstStyle/>
        <a:p>
          <a:endParaRPr lang="pt-BR"/>
        </a:p>
      </dgm:t>
    </dgm:pt>
    <dgm:pt modelId="{F48741B5-2BF4-41E3-8631-1BC0A0E8EC1E}" type="sibTrans" cxnId="{5C467EF1-04CA-4D52-A1F3-2FC5F123D4B3}">
      <dgm:prSet/>
      <dgm:spPr/>
      <dgm:t>
        <a:bodyPr/>
        <a:lstStyle/>
        <a:p>
          <a:endParaRPr lang="pt-BR"/>
        </a:p>
      </dgm:t>
    </dgm:pt>
    <dgm:pt modelId="{46267309-5DA5-4FCA-B909-09AA0FA6D74F}">
      <dgm:prSet phldrT="[Texto]"/>
      <dgm:spPr/>
      <dgm:t>
        <a:bodyPr/>
        <a:lstStyle/>
        <a:p>
          <a:r>
            <a:rPr lang="pt-BR" dirty="0"/>
            <a:t>Atendimento domiciliar ou Clinica de fisioterapia</a:t>
          </a:r>
        </a:p>
      </dgm:t>
    </dgm:pt>
    <dgm:pt modelId="{37FB2871-05B9-437A-A6D8-6F05078D9074}" type="parTrans" cxnId="{0D9CA404-A042-4754-B9D0-334E5DE0E70E}">
      <dgm:prSet/>
      <dgm:spPr/>
      <dgm:t>
        <a:bodyPr/>
        <a:lstStyle/>
        <a:p>
          <a:endParaRPr lang="pt-BR"/>
        </a:p>
      </dgm:t>
    </dgm:pt>
    <dgm:pt modelId="{81415DF1-3B91-43E5-8630-5D747E818C8E}" type="sibTrans" cxnId="{0D9CA404-A042-4754-B9D0-334E5DE0E70E}">
      <dgm:prSet/>
      <dgm:spPr/>
      <dgm:t>
        <a:bodyPr/>
        <a:lstStyle/>
        <a:p>
          <a:endParaRPr lang="pt-BR"/>
        </a:p>
      </dgm:t>
    </dgm:pt>
    <dgm:pt modelId="{0A444FA0-32BD-43FA-B341-41F3B89FFE9D}" type="pres">
      <dgm:prSet presAssocID="{035F9392-6253-465E-8604-5FEDCC09F6B7}" presName="Name0" presStyleCnt="0">
        <dgm:presLayoutVars>
          <dgm:dir/>
          <dgm:resizeHandles val="exact"/>
        </dgm:presLayoutVars>
      </dgm:prSet>
      <dgm:spPr/>
    </dgm:pt>
    <dgm:pt modelId="{45C575C6-D4BD-477F-9601-A20A4C88C3CB}" type="pres">
      <dgm:prSet presAssocID="{BDC8E038-2CEC-4E8D-948F-B3269626F670}" presName="node" presStyleLbl="node1" presStyleIdx="0" presStyleCnt="5">
        <dgm:presLayoutVars>
          <dgm:bulletEnabled val="1"/>
        </dgm:presLayoutVars>
      </dgm:prSet>
      <dgm:spPr/>
    </dgm:pt>
    <dgm:pt modelId="{8C6B5971-6246-4ADA-BC25-04733DDAD9D4}" type="pres">
      <dgm:prSet presAssocID="{027B9877-27C9-437F-B95E-F6AD1038C999}" presName="sibTrans" presStyleLbl="sibTrans1D1" presStyleIdx="0" presStyleCnt="4"/>
      <dgm:spPr/>
    </dgm:pt>
    <dgm:pt modelId="{6FAB0F7A-CBC9-4596-BCEC-B471B8E3F0E7}" type="pres">
      <dgm:prSet presAssocID="{027B9877-27C9-437F-B95E-F6AD1038C999}" presName="connectorText" presStyleLbl="sibTrans1D1" presStyleIdx="0" presStyleCnt="4"/>
      <dgm:spPr/>
    </dgm:pt>
    <dgm:pt modelId="{79916D1D-F508-4092-8D9D-34AB2759060A}" type="pres">
      <dgm:prSet presAssocID="{E4983187-E8DA-432C-AD11-5FDA0B40199F}" presName="node" presStyleLbl="node1" presStyleIdx="1" presStyleCnt="5">
        <dgm:presLayoutVars>
          <dgm:bulletEnabled val="1"/>
        </dgm:presLayoutVars>
      </dgm:prSet>
      <dgm:spPr/>
    </dgm:pt>
    <dgm:pt modelId="{39F9F6A3-D983-4DBA-B6D4-34F125D0F759}" type="pres">
      <dgm:prSet presAssocID="{368449D0-02B3-413D-BC94-2A32368C07EC}" presName="sibTrans" presStyleLbl="sibTrans1D1" presStyleIdx="1" presStyleCnt="4"/>
      <dgm:spPr/>
    </dgm:pt>
    <dgm:pt modelId="{08D8C966-4579-47C3-8434-16B0885DDEAC}" type="pres">
      <dgm:prSet presAssocID="{368449D0-02B3-413D-BC94-2A32368C07EC}" presName="connectorText" presStyleLbl="sibTrans1D1" presStyleIdx="1" presStyleCnt="4"/>
      <dgm:spPr/>
    </dgm:pt>
    <dgm:pt modelId="{6454C7FD-6AF6-45B5-A3CF-88EF13189D86}" type="pres">
      <dgm:prSet presAssocID="{1953148D-ED92-416E-ACC2-400DBBDAD8F7}" presName="node" presStyleLbl="node1" presStyleIdx="2" presStyleCnt="5">
        <dgm:presLayoutVars>
          <dgm:bulletEnabled val="1"/>
        </dgm:presLayoutVars>
      </dgm:prSet>
      <dgm:spPr/>
    </dgm:pt>
    <dgm:pt modelId="{85C65D8C-0226-433F-87E9-68D7C834A862}" type="pres">
      <dgm:prSet presAssocID="{8E74C656-B2BF-47AB-B901-6300137B4E27}" presName="sibTrans" presStyleLbl="sibTrans1D1" presStyleIdx="2" presStyleCnt="4"/>
      <dgm:spPr/>
    </dgm:pt>
    <dgm:pt modelId="{E6319748-007D-4FE9-865D-C84CDA2D8795}" type="pres">
      <dgm:prSet presAssocID="{8E74C656-B2BF-47AB-B901-6300137B4E27}" presName="connectorText" presStyleLbl="sibTrans1D1" presStyleIdx="2" presStyleCnt="4"/>
      <dgm:spPr/>
    </dgm:pt>
    <dgm:pt modelId="{B365D6A9-B209-4A8D-9419-8A1DF0EAE389}" type="pres">
      <dgm:prSet presAssocID="{C077FBDB-7F27-409C-8ED8-F71E2A13CC99}" presName="node" presStyleLbl="node1" presStyleIdx="3" presStyleCnt="5">
        <dgm:presLayoutVars>
          <dgm:bulletEnabled val="1"/>
        </dgm:presLayoutVars>
      </dgm:prSet>
      <dgm:spPr/>
    </dgm:pt>
    <dgm:pt modelId="{523F012A-B43F-4B33-909B-3000A0AB33CC}" type="pres">
      <dgm:prSet presAssocID="{F48741B5-2BF4-41E3-8631-1BC0A0E8EC1E}" presName="sibTrans" presStyleLbl="sibTrans1D1" presStyleIdx="3" presStyleCnt="4"/>
      <dgm:spPr/>
    </dgm:pt>
    <dgm:pt modelId="{77B7BF1E-B00D-4730-9F8B-641DF8785E38}" type="pres">
      <dgm:prSet presAssocID="{F48741B5-2BF4-41E3-8631-1BC0A0E8EC1E}" presName="connectorText" presStyleLbl="sibTrans1D1" presStyleIdx="3" presStyleCnt="4"/>
      <dgm:spPr/>
    </dgm:pt>
    <dgm:pt modelId="{8124EB53-7A59-4DA2-ADBD-FFE89AD98124}" type="pres">
      <dgm:prSet presAssocID="{46267309-5DA5-4FCA-B909-09AA0FA6D74F}" presName="node" presStyleLbl="node1" presStyleIdx="4" presStyleCnt="5">
        <dgm:presLayoutVars>
          <dgm:bulletEnabled val="1"/>
        </dgm:presLayoutVars>
      </dgm:prSet>
      <dgm:spPr/>
    </dgm:pt>
  </dgm:ptLst>
  <dgm:cxnLst>
    <dgm:cxn modelId="{0D9CA404-A042-4754-B9D0-334E5DE0E70E}" srcId="{035F9392-6253-465E-8604-5FEDCC09F6B7}" destId="{46267309-5DA5-4FCA-B909-09AA0FA6D74F}" srcOrd="4" destOrd="0" parTransId="{37FB2871-05B9-437A-A6D8-6F05078D9074}" sibTransId="{81415DF1-3B91-43E5-8630-5D747E818C8E}"/>
    <dgm:cxn modelId="{EC05470B-5603-43C1-91FB-A6E33A7F5E85}" srcId="{035F9392-6253-465E-8604-5FEDCC09F6B7}" destId="{1953148D-ED92-416E-ACC2-400DBBDAD8F7}" srcOrd="2" destOrd="0" parTransId="{35878404-DF22-4A96-AD95-53DAA743EB3F}" sibTransId="{8E74C656-B2BF-47AB-B901-6300137B4E27}"/>
    <dgm:cxn modelId="{D9628F0D-7A2F-4617-8D70-B3830D6CD911}" type="presOf" srcId="{C077FBDB-7F27-409C-8ED8-F71E2A13CC99}" destId="{B365D6A9-B209-4A8D-9419-8A1DF0EAE389}" srcOrd="0" destOrd="0" presId="urn:microsoft.com/office/officeart/2005/8/layout/bProcess3"/>
    <dgm:cxn modelId="{C4D5940D-C339-4425-8192-8E300AAF63C3}" type="presOf" srcId="{035F9392-6253-465E-8604-5FEDCC09F6B7}" destId="{0A444FA0-32BD-43FA-B341-41F3B89FFE9D}" srcOrd="0" destOrd="0" presId="urn:microsoft.com/office/officeart/2005/8/layout/bProcess3"/>
    <dgm:cxn modelId="{34297412-315F-4216-BC24-5DBC3C8A4193}" type="presOf" srcId="{1953148D-ED92-416E-ACC2-400DBBDAD8F7}" destId="{6454C7FD-6AF6-45B5-A3CF-88EF13189D86}" srcOrd="0" destOrd="0" presId="urn:microsoft.com/office/officeart/2005/8/layout/bProcess3"/>
    <dgm:cxn modelId="{417AAA12-6EA1-40EB-A3C9-FA2345E3B99A}" type="presOf" srcId="{368449D0-02B3-413D-BC94-2A32368C07EC}" destId="{39F9F6A3-D983-4DBA-B6D4-34F125D0F759}" srcOrd="0" destOrd="0" presId="urn:microsoft.com/office/officeart/2005/8/layout/bProcess3"/>
    <dgm:cxn modelId="{0F275319-C7BE-453C-9B86-178558A009B1}" type="presOf" srcId="{BDC8E038-2CEC-4E8D-948F-B3269626F670}" destId="{45C575C6-D4BD-477F-9601-A20A4C88C3CB}" srcOrd="0" destOrd="0" presId="urn:microsoft.com/office/officeart/2005/8/layout/bProcess3"/>
    <dgm:cxn modelId="{78F8C035-9D9C-429C-A216-949ADFBEAD26}" type="presOf" srcId="{027B9877-27C9-437F-B95E-F6AD1038C999}" destId="{8C6B5971-6246-4ADA-BC25-04733DDAD9D4}" srcOrd="0" destOrd="0" presId="urn:microsoft.com/office/officeart/2005/8/layout/bProcess3"/>
    <dgm:cxn modelId="{708BA73E-1D1A-4F12-9F82-99C20B5A9B69}" type="presOf" srcId="{027B9877-27C9-437F-B95E-F6AD1038C999}" destId="{6FAB0F7A-CBC9-4596-BCEC-B471B8E3F0E7}" srcOrd="1" destOrd="0" presId="urn:microsoft.com/office/officeart/2005/8/layout/bProcess3"/>
    <dgm:cxn modelId="{4EE98681-1F93-46D7-A04E-0434482FA100}" type="presOf" srcId="{368449D0-02B3-413D-BC94-2A32368C07EC}" destId="{08D8C966-4579-47C3-8434-16B0885DDEAC}" srcOrd="1" destOrd="0" presId="urn:microsoft.com/office/officeart/2005/8/layout/bProcess3"/>
    <dgm:cxn modelId="{BBDBBA84-2433-4132-93C8-C42C703D10E2}" type="presOf" srcId="{F48741B5-2BF4-41E3-8631-1BC0A0E8EC1E}" destId="{523F012A-B43F-4B33-909B-3000A0AB33CC}" srcOrd="0" destOrd="0" presId="urn:microsoft.com/office/officeart/2005/8/layout/bProcess3"/>
    <dgm:cxn modelId="{33425C88-3CD1-4060-83AC-5C75485326A8}" type="presOf" srcId="{E4983187-E8DA-432C-AD11-5FDA0B40199F}" destId="{79916D1D-F508-4092-8D9D-34AB2759060A}" srcOrd="0" destOrd="0" presId="urn:microsoft.com/office/officeart/2005/8/layout/bProcess3"/>
    <dgm:cxn modelId="{7CAAB288-024E-402E-B85F-57CDA2CF9B8A}" type="presOf" srcId="{8E74C656-B2BF-47AB-B901-6300137B4E27}" destId="{85C65D8C-0226-433F-87E9-68D7C834A862}" srcOrd="0" destOrd="0" presId="urn:microsoft.com/office/officeart/2005/8/layout/bProcess3"/>
    <dgm:cxn modelId="{20CDC39C-B676-4577-8458-0E30A92305CC}" srcId="{035F9392-6253-465E-8604-5FEDCC09F6B7}" destId="{E4983187-E8DA-432C-AD11-5FDA0B40199F}" srcOrd="1" destOrd="0" parTransId="{BE11CB52-43D5-45B6-898D-235B62E80509}" sibTransId="{368449D0-02B3-413D-BC94-2A32368C07EC}"/>
    <dgm:cxn modelId="{EED8509D-A9DC-419F-8198-1A1DBDFB17F5}" type="presOf" srcId="{8E74C656-B2BF-47AB-B901-6300137B4E27}" destId="{E6319748-007D-4FE9-865D-C84CDA2D8795}" srcOrd="1" destOrd="0" presId="urn:microsoft.com/office/officeart/2005/8/layout/bProcess3"/>
    <dgm:cxn modelId="{FB2B99A9-F586-4B75-AFF5-3959602F735A}" srcId="{035F9392-6253-465E-8604-5FEDCC09F6B7}" destId="{BDC8E038-2CEC-4E8D-948F-B3269626F670}" srcOrd="0" destOrd="0" parTransId="{9382CCFC-CE0F-4E95-8F83-C18FF9BC85C6}" sibTransId="{027B9877-27C9-437F-B95E-F6AD1038C999}"/>
    <dgm:cxn modelId="{BD506AB7-9097-4403-9277-DD2B7905EFFF}" type="presOf" srcId="{46267309-5DA5-4FCA-B909-09AA0FA6D74F}" destId="{8124EB53-7A59-4DA2-ADBD-FFE89AD98124}" srcOrd="0" destOrd="0" presId="urn:microsoft.com/office/officeart/2005/8/layout/bProcess3"/>
    <dgm:cxn modelId="{15A95FD4-C288-4BDA-B6DF-82D7B2A73F67}" type="presOf" srcId="{F48741B5-2BF4-41E3-8631-1BC0A0E8EC1E}" destId="{77B7BF1E-B00D-4730-9F8B-641DF8785E38}" srcOrd="1" destOrd="0" presId="urn:microsoft.com/office/officeart/2005/8/layout/bProcess3"/>
    <dgm:cxn modelId="{5C467EF1-04CA-4D52-A1F3-2FC5F123D4B3}" srcId="{035F9392-6253-465E-8604-5FEDCC09F6B7}" destId="{C077FBDB-7F27-409C-8ED8-F71E2A13CC99}" srcOrd="3" destOrd="0" parTransId="{E57B5208-E4AA-443E-A308-5BAEFB05AE01}" sibTransId="{F48741B5-2BF4-41E3-8631-1BC0A0E8EC1E}"/>
    <dgm:cxn modelId="{8CCDE023-7D5C-4BB8-9670-B31E671B715C}" type="presParOf" srcId="{0A444FA0-32BD-43FA-B341-41F3B89FFE9D}" destId="{45C575C6-D4BD-477F-9601-A20A4C88C3CB}" srcOrd="0" destOrd="0" presId="urn:microsoft.com/office/officeart/2005/8/layout/bProcess3"/>
    <dgm:cxn modelId="{97A40A02-E496-41FC-BD06-90C360CA231D}" type="presParOf" srcId="{0A444FA0-32BD-43FA-B341-41F3B89FFE9D}" destId="{8C6B5971-6246-4ADA-BC25-04733DDAD9D4}" srcOrd="1" destOrd="0" presId="urn:microsoft.com/office/officeart/2005/8/layout/bProcess3"/>
    <dgm:cxn modelId="{BDA84E20-E0D5-4146-9BA5-210B7402FCC9}" type="presParOf" srcId="{8C6B5971-6246-4ADA-BC25-04733DDAD9D4}" destId="{6FAB0F7A-CBC9-4596-BCEC-B471B8E3F0E7}" srcOrd="0" destOrd="0" presId="urn:microsoft.com/office/officeart/2005/8/layout/bProcess3"/>
    <dgm:cxn modelId="{78DF410F-24C9-418E-AE81-26E80BBD8AB1}" type="presParOf" srcId="{0A444FA0-32BD-43FA-B341-41F3B89FFE9D}" destId="{79916D1D-F508-4092-8D9D-34AB2759060A}" srcOrd="2" destOrd="0" presId="urn:microsoft.com/office/officeart/2005/8/layout/bProcess3"/>
    <dgm:cxn modelId="{1B6D1321-509F-405A-A7CC-B7954B9026CD}" type="presParOf" srcId="{0A444FA0-32BD-43FA-B341-41F3B89FFE9D}" destId="{39F9F6A3-D983-4DBA-B6D4-34F125D0F759}" srcOrd="3" destOrd="0" presId="urn:microsoft.com/office/officeart/2005/8/layout/bProcess3"/>
    <dgm:cxn modelId="{9655BF3A-A1DE-4A23-8B9D-C86EF9825D46}" type="presParOf" srcId="{39F9F6A3-D983-4DBA-B6D4-34F125D0F759}" destId="{08D8C966-4579-47C3-8434-16B0885DDEAC}" srcOrd="0" destOrd="0" presId="urn:microsoft.com/office/officeart/2005/8/layout/bProcess3"/>
    <dgm:cxn modelId="{43221DB7-5DE6-4DE5-8E24-723716EBF583}" type="presParOf" srcId="{0A444FA0-32BD-43FA-B341-41F3B89FFE9D}" destId="{6454C7FD-6AF6-45B5-A3CF-88EF13189D86}" srcOrd="4" destOrd="0" presId="urn:microsoft.com/office/officeart/2005/8/layout/bProcess3"/>
    <dgm:cxn modelId="{018B5E0B-22F5-4802-8AB2-07D8D0190C66}" type="presParOf" srcId="{0A444FA0-32BD-43FA-B341-41F3B89FFE9D}" destId="{85C65D8C-0226-433F-87E9-68D7C834A862}" srcOrd="5" destOrd="0" presId="urn:microsoft.com/office/officeart/2005/8/layout/bProcess3"/>
    <dgm:cxn modelId="{92FE1778-A80D-4D56-BB37-D13AC015B338}" type="presParOf" srcId="{85C65D8C-0226-433F-87E9-68D7C834A862}" destId="{E6319748-007D-4FE9-865D-C84CDA2D8795}" srcOrd="0" destOrd="0" presId="urn:microsoft.com/office/officeart/2005/8/layout/bProcess3"/>
    <dgm:cxn modelId="{8A60F340-063C-4CF3-85E8-A5C993473123}" type="presParOf" srcId="{0A444FA0-32BD-43FA-B341-41F3B89FFE9D}" destId="{B365D6A9-B209-4A8D-9419-8A1DF0EAE389}" srcOrd="6" destOrd="0" presId="urn:microsoft.com/office/officeart/2005/8/layout/bProcess3"/>
    <dgm:cxn modelId="{87A2D346-F915-4E88-BEC6-28EB3377077A}" type="presParOf" srcId="{0A444FA0-32BD-43FA-B341-41F3B89FFE9D}" destId="{523F012A-B43F-4B33-909B-3000A0AB33CC}" srcOrd="7" destOrd="0" presId="urn:microsoft.com/office/officeart/2005/8/layout/bProcess3"/>
    <dgm:cxn modelId="{E2041286-FF84-4C40-A90F-C9A8246EFF36}" type="presParOf" srcId="{523F012A-B43F-4B33-909B-3000A0AB33CC}" destId="{77B7BF1E-B00D-4730-9F8B-641DF8785E38}" srcOrd="0" destOrd="0" presId="urn:microsoft.com/office/officeart/2005/8/layout/bProcess3"/>
    <dgm:cxn modelId="{33BD7B3D-A847-431E-8106-D97E703B5043}" type="presParOf" srcId="{0A444FA0-32BD-43FA-B341-41F3B89FFE9D}" destId="{8124EB53-7A59-4DA2-ADBD-FFE89AD98124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33E149-EA86-46D1-947F-D18E5F57C521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E168739-C9C6-4617-B68C-513DDFFD2C71}">
      <dgm:prSet phldrT="[Texto]"/>
      <dgm:spPr/>
      <dgm:t>
        <a:bodyPr/>
        <a:lstStyle/>
        <a:p>
          <a:r>
            <a:rPr lang="pt-BR" dirty="0"/>
            <a:t>Vigilância em Saúde</a:t>
          </a:r>
        </a:p>
      </dgm:t>
    </dgm:pt>
    <dgm:pt modelId="{9D83A270-784C-43AF-9FA5-8ADEB9001E92}" type="parTrans" cxnId="{189D7C38-7A5E-4F12-8D16-41C334F2BDB5}">
      <dgm:prSet/>
      <dgm:spPr/>
      <dgm:t>
        <a:bodyPr/>
        <a:lstStyle/>
        <a:p>
          <a:endParaRPr lang="pt-BR"/>
        </a:p>
      </dgm:t>
    </dgm:pt>
    <dgm:pt modelId="{34736DCC-6509-4681-9860-C6973F45359D}" type="sibTrans" cxnId="{189D7C38-7A5E-4F12-8D16-41C334F2BDB5}">
      <dgm:prSet/>
      <dgm:spPr/>
      <dgm:t>
        <a:bodyPr/>
        <a:lstStyle/>
        <a:p>
          <a:endParaRPr lang="pt-BR"/>
        </a:p>
      </dgm:t>
    </dgm:pt>
    <dgm:pt modelId="{2E3BC3F9-B6F3-4869-A40A-2BE70567DA86}">
      <dgm:prSet phldrT="[Texto]" custT="1"/>
      <dgm:spPr/>
      <dgm:t>
        <a:bodyPr/>
        <a:lstStyle/>
        <a:p>
          <a:r>
            <a:rPr lang="pt-BR" sz="6400" dirty="0"/>
            <a:t>VISA</a:t>
          </a:r>
        </a:p>
        <a:p>
          <a:r>
            <a:rPr lang="pt-BR" sz="3200" dirty="0"/>
            <a:t>Vigilância Sanitária</a:t>
          </a:r>
        </a:p>
      </dgm:t>
    </dgm:pt>
    <dgm:pt modelId="{F6E22BEF-B7DF-4964-9228-C19295108368}" type="parTrans" cxnId="{2701CDCC-6DFE-4CA4-B69D-0A0C0942E48B}">
      <dgm:prSet/>
      <dgm:spPr/>
      <dgm:t>
        <a:bodyPr/>
        <a:lstStyle/>
        <a:p>
          <a:endParaRPr lang="pt-BR"/>
        </a:p>
      </dgm:t>
    </dgm:pt>
    <dgm:pt modelId="{65C1F0D9-7A40-4DF3-9299-3A8F2A084329}" type="sibTrans" cxnId="{2701CDCC-6DFE-4CA4-B69D-0A0C0942E48B}">
      <dgm:prSet/>
      <dgm:spPr/>
      <dgm:t>
        <a:bodyPr/>
        <a:lstStyle/>
        <a:p>
          <a:endParaRPr lang="pt-BR"/>
        </a:p>
      </dgm:t>
    </dgm:pt>
    <dgm:pt modelId="{DA239FE6-E06A-4C75-9F3D-AA1FEE8E0557}">
      <dgm:prSet phldrT="[Texto]" custT="1"/>
      <dgm:spPr/>
      <dgm:t>
        <a:bodyPr/>
        <a:lstStyle/>
        <a:p>
          <a:r>
            <a:rPr lang="pt-BR" sz="6400" dirty="0"/>
            <a:t>VE</a:t>
          </a:r>
        </a:p>
        <a:p>
          <a:r>
            <a:rPr lang="pt-BR" sz="2000" dirty="0"/>
            <a:t>Vigilância Epidemiológica </a:t>
          </a:r>
        </a:p>
      </dgm:t>
    </dgm:pt>
    <dgm:pt modelId="{D3933DA3-DC15-435F-B0E6-9C9F1D463956}" type="parTrans" cxnId="{A544DD12-F4B4-41DA-B005-7DEF480D39FC}">
      <dgm:prSet/>
      <dgm:spPr/>
      <dgm:t>
        <a:bodyPr/>
        <a:lstStyle/>
        <a:p>
          <a:endParaRPr lang="pt-BR"/>
        </a:p>
      </dgm:t>
    </dgm:pt>
    <dgm:pt modelId="{12E0AB04-825E-43C2-8B98-8727AEF34133}" type="sibTrans" cxnId="{A544DD12-F4B4-41DA-B005-7DEF480D39FC}">
      <dgm:prSet/>
      <dgm:spPr/>
      <dgm:t>
        <a:bodyPr/>
        <a:lstStyle/>
        <a:p>
          <a:endParaRPr lang="pt-BR"/>
        </a:p>
      </dgm:t>
    </dgm:pt>
    <dgm:pt modelId="{47527F80-F9D2-4D64-8195-5CC206CE4954}">
      <dgm:prSet phldrT="[Texto]" custT="1"/>
      <dgm:spPr/>
      <dgm:t>
        <a:bodyPr/>
        <a:lstStyle/>
        <a:p>
          <a:r>
            <a:rPr lang="pt-BR" sz="6400" dirty="0"/>
            <a:t>VA</a:t>
          </a:r>
        </a:p>
        <a:p>
          <a:r>
            <a:rPr lang="pt-BR" sz="2800" dirty="0"/>
            <a:t>Vigilância Ambiental</a:t>
          </a:r>
        </a:p>
      </dgm:t>
    </dgm:pt>
    <dgm:pt modelId="{817F8836-7C16-41B1-87BB-B332244C0207}" type="parTrans" cxnId="{DB8B1C34-5E88-4E1A-8C70-EBB340A6116D}">
      <dgm:prSet/>
      <dgm:spPr/>
      <dgm:t>
        <a:bodyPr/>
        <a:lstStyle/>
        <a:p>
          <a:endParaRPr lang="pt-BR"/>
        </a:p>
      </dgm:t>
    </dgm:pt>
    <dgm:pt modelId="{F0707606-8E4A-4D9C-ACEB-8A8B2587C80A}" type="sibTrans" cxnId="{DB8B1C34-5E88-4E1A-8C70-EBB340A6116D}">
      <dgm:prSet/>
      <dgm:spPr/>
      <dgm:t>
        <a:bodyPr/>
        <a:lstStyle/>
        <a:p>
          <a:endParaRPr lang="pt-BR"/>
        </a:p>
      </dgm:t>
    </dgm:pt>
    <dgm:pt modelId="{06BF4121-835A-444B-BB6D-CBFDD18DE7E3}">
      <dgm:prSet custT="1"/>
      <dgm:spPr/>
      <dgm:t>
        <a:bodyPr/>
        <a:lstStyle/>
        <a:p>
          <a:r>
            <a:rPr lang="pt-BR" sz="6500" dirty="0"/>
            <a:t>ST</a:t>
          </a:r>
        </a:p>
        <a:p>
          <a:r>
            <a:rPr lang="pt-BR" sz="2900" dirty="0"/>
            <a:t>Saúde Trabalhador</a:t>
          </a:r>
        </a:p>
      </dgm:t>
    </dgm:pt>
    <dgm:pt modelId="{01AFF51E-22B4-4107-AFA5-EE3102D87CA8}" type="parTrans" cxnId="{C3270BC3-2B23-4A61-BDEC-E99521238C49}">
      <dgm:prSet/>
      <dgm:spPr/>
      <dgm:t>
        <a:bodyPr/>
        <a:lstStyle/>
        <a:p>
          <a:endParaRPr lang="pt-BR"/>
        </a:p>
      </dgm:t>
    </dgm:pt>
    <dgm:pt modelId="{BA7A4B01-CCA4-4A5A-ABFF-1C2D571C4E0D}" type="sibTrans" cxnId="{C3270BC3-2B23-4A61-BDEC-E99521238C49}">
      <dgm:prSet/>
      <dgm:spPr/>
      <dgm:t>
        <a:bodyPr/>
        <a:lstStyle/>
        <a:p>
          <a:endParaRPr lang="pt-BR"/>
        </a:p>
      </dgm:t>
    </dgm:pt>
    <dgm:pt modelId="{5572B128-6BA6-427A-A5B5-09FFA2E1B23B}" type="pres">
      <dgm:prSet presAssocID="{8133E149-EA86-46D1-947F-D18E5F57C521}" presName="composite" presStyleCnt="0">
        <dgm:presLayoutVars>
          <dgm:chMax val="1"/>
          <dgm:dir/>
          <dgm:resizeHandles val="exact"/>
        </dgm:presLayoutVars>
      </dgm:prSet>
      <dgm:spPr/>
    </dgm:pt>
    <dgm:pt modelId="{4250FB5E-E0C9-46C3-B093-CF1F0DD1ADA4}" type="pres">
      <dgm:prSet presAssocID="{3E168739-C9C6-4617-B68C-513DDFFD2C71}" presName="roof" presStyleLbl="dkBgShp" presStyleIdx="0" presStyleCnt="2"/>
      <dgm:spPr/>
    </dgm:pt>
    <dgm:pt modelId="{109EEF33-776E-4CC4-9E88-BD46F9DA134B}" type="pres">
      <dgm:prSet presAssocID="{3E168739-C9C6-4617-B68C-513DDFFD2C71}" presName="pillars" presStyleCnt="0"/>
      <dgm:spPr/>
    </dgm:pt>
    <dgm:pt modelId="{573E04F6-1430-4060-A6AE-1D4F7B281A4C}" type="pres">
      <dgm:prSet presAssocID="{3E168739-C9C6-4617-B68C-513DDFFD2C71}" presName="pillar1" presStyleLbl="node1" presStyleIdx="0" presStyleCnt="4">
        <dgm:presLayoutVars>
          <dgm:bulletEnabled val="1"/>
        </dgm:presLayoutVars>
      </dgm:prSet>
      <dgm:spPr/>
    </dgm:pt>
    <dgm:pt modelId="{92E01F28-502B-46C2-9DC1-C5480E1FA08C}" type="pres">
      <dgm:prSet presAssocID="{DA239FE6-E06A-4C75-9F3D-AA1FEE8E0557}" presName="pillarX" presStyleLbl="node1" presStyleIdx="1" presStyleCnt="4" custScaleX="95127">
        <dgm:presLayoutVars>
          <dgm:bulletEnabled val="1"/>
        </dgm:presLayoutVars>
      </dgm:prSet>
      <dgm:spPr/>
    </dgm:pt>
    <dgm:pt modelId="{512EB897-C2D1-4D35-919C-8D815D0714E5}" type="pres">
      <dgm:prSet presAssocID="{47527F80-F9D2-4D64-8195-5CC206CE4954}" presName="pillarX" presStyleLbl="node1" presStyleIdx="2" presStyleCnt="4" custScaleX="101312">
        <dgm:presLayoutVars>
          <dgm:bulletEnabled val="1"/>
        </dgm:presLayoutVars>
      </dgm:prSet>
      <dgm:spPr/>
    </dgm:pt>
    <dgm:pt modelId="{C07BFFE2-D6A8-4AD9-A46C-D53C2E21E526}" type="pres">
      <dgm:prSet presAssocID="{06BF4121-835A-444B-BB6D-CBFDD18DE7E3}" presName="pillarX" presStyleLbl="node1" presStyleIdx="3" presStyleCnt="4">
        <dgm:presLayoutVars>
          <dgm:bulletEnabled val="1"/>
        </dgm:presLayoutVars>
      </dgm:prSet>
      <dgm:spPr/>
    </dgm:pt>
    <dgm:pt modelId="{AB5DE6A0-3A35-4E93-929C-F27C3EE83786}" type="pres">
      <dgm:prSet presAssocID="{3E168739-C9C6-4617-B68C-513DDFFD2C71}" presName="base" presStyleLbl="dkBgShp" presStyleIdx="1" presStyleCnt="2"/>
      <dgm:spPr/>
    </dgm:pt>
  </dgm:ptLst>
  <dgm:cxnLst>
    <dgm:cxn modelId="{A544DD12-F4B4-41DA-B005-7DEF480D39FC}" srcId="{3E168739-C9C6-4617-B68C-513DDFFD2C71}" destId="{DA239FE6-E06A-4C75-9F3D-AA1FEE8E0557}" srcOrd="1" destOrd="0" parTransId="{D3933DA3-DC15-435F-B0E6-9C9F1D463956}" sibTransId="{12E0AB04-825E-43C2-8B98-8727AEF34133}"/>
    <dgm:cxn modelId="{7E7E5D22-126F-4E8D-AB78-4DE1B8CEE56D}" type="presOf" srcId="{47527F80-F9D2-4D64-8195-5CC206CE4954}" destId="{512EB897-C2D1-4D35-919C-8D815D0714E5}" srcOrd="0" destOrd="0" presId="urn:microsoft.com/office/officeart/2005/8/layout/hList3"/>
    <dgm:cxn modelId="{DB8B1C34-5E88-4E1A-8C70-EBB340A6116D}" srcId="{3E168739-C9C6-4617-B68C-513DDFFD2C71}" destId="{47527F80-F9D2-4D64-8195-5CC206CE4954}" srcOrd="2" destOrd="0" parTransId="{817F8836-7C16-41B1-87BB-B332244C0207}" sibTransId="{F0707606-8E4A-4D9C-ACEB-8A8B2587C80A}"/>
    <dgm:cxn modelId="{49E93A36-E125-4B55-8524-BA5711A1FA38}" type="presOf" srcId="{3E168739-C9C6-4617-B68C-513DDFFD2C71}" destId="{4250FB5E-E0C9-46C3-B093-CF1F0DD1ADA4}" srcOrd="0" destOrd="0" presId="urn:microsoft.com/office/officeart/2005/8/layout/hList3"/>
    <dgm:cxn modelId="{189D7C38-7A5E-4F12-8D16-41C334F2BDB5}" srcId="{8133E149-EA86-46D1-947F-D18E5F57C521}" destId="{3E168739-C9C6-4617-B68C-513DDFFD2C71}" srcOrd="0" destOrd="0" parTransId="{9D83A270-784C-43AF-9FA5-8ADEB9001E92}" sibTransId="{34736DCC-6509-4681-9860-C6973F45359D}"/>
    <dgm:cxn modelId="{23677E80-9F52-429A-99D8-E927D78CC941}" type="presOf" srcId="{06BF4121-835A-444B-BB6D-CBFDD18DE7E3}" destId="{C07BFFE2-D6A8-4AD9-A46C-D53C2E21E526}" srcOrd="0" destOrd="0" presId="urn:microsoft.com/office/officeart/2005/8/layout/hList3"/>
    <dgm:cxn modelId="{5D93418E-B06E-4E28-AE0F-01A8E0A20C86}" type="presOf" srcId="{DA239FE6-E06A-4C75-9F3D-AA1FEE8E0557}" destId="{92E01F28-502B-46C2-9DC1-C5480E1FA08C}" srcOrd="0" destOrd="0" presId="urn:microsoft.com/office/officeart/2005/8/layout/hList3"/>
    <dgm:cxn modelId="{C3270BC3-2B23-4A61-BDEC-E99521238C49}" srcId="{3E168739-C9C6-4617-B68C-513DDFFD2C71}" destId="{06BF4121-835A-444B-BB6D-CBFDD18DE7E3}" srcOrd="3" destOrd="0" parTransId="{01AFF51E-22B4-4107-AFA5-EE3102D87CA8}" sibTransId="{BA7A4B01-CCA4-4A5A-ABFF-1C2D571C4E0D}"/>
    <dgm:cxn modelId="{5B77F2C4-9B26-4772-9A1E-E0D70C46E0E5}" type="presOf" srcId="{2E3BC3F9-B6F3-4869-A40A-2BE70567DA86}" destId="{573E04F6-1430-4060-A6AE-1D4F7B281A4C}" srcOrd="0" destOrd="0" presId="urn:microsoft.com/office/officeart/2005/8/layout/hList3"/>
    <dgm:cxn modelId="{2701CDCC-6DFE-4CA4-B69D-0A0C0942E48B}" srcId="{3E168739-C9C6-4617-B68C-513DDFFD2C71}" destId="{2E3BC3F9-B6F3-4869-A40A-2BE70567DA86}" srcOrd="0" destOrd="0" parTransId="{F6E22BEF-B7DF-4964-9228-C19295108368}" sibTransId="{65C1F0D9-7A40-4DF3-9299-3A8F2A084329}"/>
    <dgm:cxn modelId="{E66346F9-1B51-4A60-93D4-BD104976DDF5}" type="presOf" srcId="{8133E149-EA86-46D1-947F-D18E5F57C521}" destId="{5572B128-6BA6-427A-A5B5-09FFA2E1B23B}" srcOrd="0" destOrd="0" presId="urn:microsoft.com/office/officeart/2005/8/layout/hList3"/>
    <dgm:cxn modelId="{5F456983-8C5D-4C89-A328-480573B1DDC8}" type="presParOf" srcId="{5572B128-6BA6-427A-A5B5-09FFA2E1B23B}" destId="{4250FB5E-E0C9-46C3-B093-CF1F0DD1ADA4}" srcOrd="0" destOrd="0" presId="urn:microsoft.com/office/officeart/2005/8/layout/hList3"/>
    <dgm:cxn modelId="{053436B9-E462-4372-9F62-0D9BBFB8523E}" type="presParOf" srcId="{5572B128-6BA6-427A-A5B5-09FFA2E1B23B}" destId="{109EEF33-776E-4CC4-9E88-BD46F9DA134B}" srcOrd="1" destOrd="0" presId="urn:microsoft.com/office/officeart/2005/8/layout/hList3"/>
    <dgm:cxn modelId="{0938F13F-42E8-43D0-A424-70B28393052C}" type="presParOf" srcId="{109EEF33-776E-4CC4-9E88-BD46F9DA134B}" destId="{573E04F6-1430-4060-A6AE-1D4F7B281A4C}" srcOrd="0" destOrd="0" presId="urn:microsoft.com/office/officeart/2005/8/layout/hList3"/>
    <dgm:cxn modelId="{17B8C842-A39E-448D-94DB-9A89BA21CCCD}" type="presParOf" srcId="{109EEF33-776E-4CC4-9E88-BD46F9DA134B}" destId="{92E01F28-502B-46C2-9DC1-C5480E1FA08C}" srcOrd="1" destOrd="0" presId="urn:microsoft.com/office/officeart/2005/8/layout/hList3"/>
    <dgm:cxn modelId="{2410935C-61D9-4718-8BBF-E37874D24B50}" type="presParOf" srcId="{109EEF33-776E-4CC4-9E88-BD46F9DA134B}" destId="{512EB897-C2D1-4D35-919C-8D815D0714E5}" srcOrd="2" destOrd="0" presId="urn:microsoft.com/office/officeart/2005/8/layout/hList3"/>
    <dgm:cxn modelId="{0A72158F-522C-41F1-A3D6-0F437628E1E6}" type="presParOf" srcId="{109EEF33-776E-4CC4-9E88-BD46F9DA134B}" destId="{C07BFFE2-D6A8-4AD9-A46C-D53C2E21E526}" srcOrd="3" destOrd="0" presId="urn:microsoft.com/office/officeart/2005/8/layout/hList3"/>
    <dgm:cxn modelId="{8D2BA0AA-429A-4D28-972E-63E6289CF3C4}" type="presParOf" srcId="{5572B128-6BA6-427A-A5B5-09FFA2E1B23B}" destId="{AB5DE6A0-3A35-4E93-929C-F27C3EE8378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6B5971-6246-4ADA-BC25-04733DDAD9D4}">
      <dsp:nvSpPr>
        <dsp:cNvPr id="0" name=""/>
        <dsp:cNvSpPr/>
      </dsp:nvSpPr>
      <dsp:spPr>
        <a:xfrm>
          <a:off x="2947919" y="1216530"/>
          <a:ext cx="646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603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254022" y="1258867"/>
        <a:ext cx="33831" cy="6766"/>
      </dsp:txXfrm>
    </dsp:sp>
    <dsp:sp modelId="{45C575C6-D4BD-477F-9601-A20A4C88C3CB}">
      <dsp:nvSpPr>
        <dsp:cNvPr id="0" name=""/>
        <dsp:cNvSpPr/>
      </dsp:nvSpPr>
      <dsp:spPr>
        <a:xfrm>
          <a:off x="7815" y="379679"/>
          <a:ext cx="2941904" cy="1765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Paciente com encaminhamento	</a:t>
          </a:r>
        </a:p>
      </dsp:txBody>
      <dsp:txXfrm>
        <a:off x="7815" y="379679"/>
        <a:ext cx="2941904" cy="1765142"/>
      </dsp:txXfrm>
    </dsp:sp>
    <dsp:sp modelId="{39F9F6A3-D983-4DBA-B6D4-34F125D0F759}">
      <dsp:nvSpPr>
        <dsp:cNvPr id="0" name=""/>
        <dsp:cNvSpPr/>
      </dsp:nvSpPr>
      <dsp:spPr>
        <a:xfrm>
          <a:off x="6566461" y="1216530"/>
          <a:ext cx="646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603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6872564" y="1258867"/>
        <a:ext cx="33831" cy="6766"/>
      </dsp:txXfrm>
    </dsp:sp>
    <dsp:sp modelId="{79916D1D-F508-4092-8D9D-34AB2759060A}">
      <dsp:nvSpPr>
        <dsp:cNvPr id="0" name=""/>
        <dsp:cNvSpPr/>
      </dsp:nvSpPr>
      <dsp:spPr>
        <a:xfrm>
          <a:off x="3626357" y="379679"/>
          <a:ext cx="2941904" cy="1765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SMS (realiza o cadastro)	</a:t>
          </a:r>
        </a:p>
      </dsp:txBody>
      <dsp:txXfrm>
        <a:off x="3626357" y="379679"/>
        <a:ext cx="2941904" cy="1765142"/>
      </dsp:txXfrm>
    </dsp:sp>
    <dsp:sp modelId="{85C65D8C-0226-433F-87E9-68D7C834A862}">
      <dsp:nvSpPr>
        <dsp:cNvPr id="0" name=""/>
        <dsp:cNvSpPr/>
      </dsp:nvSpPr>
      <dsp:spPr>
        <a:xfrm>
          <a:off x="1478767" y="2143022"/>
          <a:ext cx="7237084" cy="646037"/>
        </a:xfrm>
        <a:custGeom>
          <a:avLst/>
          <a:gdLst/>
          <a:ahLst/>
          <a:cxnLst/>
          <a:rect l="0" t="0" r="0" b="0"/>
          <a:pathLst>
            <a:path>
              <a:moveTo>
                <a:pt x="7237084" y="0"/>
              </a:moveTo>
              <a:lnTo>
                <a:pt x="7237084" y="340118"/>
              </a:lnTo>
              <a:lnTo>
                <a:pt x="0" y="340118"/>
              </a:lnTo>
              <a:lnTo>
                <a:pt x="0" y="646037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4915593" y="2462657"/>
        <a:ext cx="363432" cy="6766"/>
      </dsp:txXfrm>
    </dsp:sp>
    <dsp:sp modelId="{6454C7FD-6AF6-45B5-A3CF-88EF13189D86}">
      <dsp:nvSpPr>
        <dsp:cNvPr id="0" name=""/>
        <dsp:cNvSpPr/>
      </dsp:nvSpPr>
      <dsp:spPr>
        <a:xfrm>
          <a:off x="7244899" y="379679"/>
          <a:ext cx="2941904" cy="1765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Serviço </a:t>
          </a:r>
          <a:r>
            <a:rPr lang="pt-BR" sz="2400" kern="1200"/>
            <a:t>de Controle e Avaliação</a:t>
          </a:r>
          <a:endParaRPr lang="pt-BR" sz="2400" kern="1200" dirty="0"/>
        </a:p>
      </dsp:txBody>
      <dsp:txXfrm>
        <a:off x="7244899" y="379679"/>
        <a:ext cx="2941904" cy="1765142"/>
      </dsp:txXfrm>
    </dsp:sp>
    <dsp:sp modelId="{523F012A-B43F-4B33-909B-3000A0AB33CC}">
      <dsp:nvSpPr>
        <dsp:cNvPr id="0" name=""/>
        <dsp:cNvSpPr/>
      </dsp:nvSpPr>
      <dsp:spPr>
        <a:xfrm>
          <a:off x="2947919" y="3658311"/>
          <a:ext cx="646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603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254022" y="3700648"/>
        <a:ext cx="33831" cy="6766"/>
      </dsp:txXfrm>
    </dsp:sp>
    <dsp:sp modelId="{B365D6A9-B209-4A8D-9419-8A1DF0EAE389}">
      <dsp:nvSpPr>
        <dsp:cNvPr id="0" name=""/>
        <dsp:cNvSpPr/>
      </dsp:nvSpPr>
      <dsp:spPr>
        <a:xfrm>
          <a:off x="7815" y="2821459"/>
          <a:ext cx="2941904" cy="1765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SMS (realiza os agendamentos de acordo com as vagas disponíveis</a:t>
          </a:r>
        </a:p>
      </dsp:txBody>
      <dsp:txXfrm>
        <a:off x="7815" y="2821459"/>
        <a:ext cx="2941904" cy="1765142"/>
      </dsp:txXfrm>
    </dsp:sp>
    <dsp:sp modelId="{8124EB53-7A59-4DA2-ADBD-FFE89AD98124}">
      <dsp:nvSpPr>
        <dsp:cNvPr id="0" name=""/>
        <dsp:cNvSpPr/>
      </dsp:nvSpPr>
      <dsp:spPr>
        <a:xfrm>
          <a:off x="3626357" y="2821459"/>
          <a:ext cx="2941904" cy="1765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Atendimento domiciliar ou Clinica de fisioterapia</a:t>
          </a:r>
        </a:p>
      </dsp:txBody>
      <dsp:txXfrm>
        <a:off x="3626357" y="2821459"/>
        <a:ext cx="2941904" cy="1765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50FB5E-E0C9-46C3-B093-CF1F0DD1ADA4}">
      <dsp:nvSpPr>
        <dsp:cNvPr id="0" name=""/>
        <dsp:cNvSpPr/>
      </dsp:nvSpPr>
      <dsp:spPr>
        <a:xfrm>
          <a:off x="0" y="0"/>
          <a:ext cx="10058399" cy="12449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5800" kern="1200" dirty="0"/>
            <a:t>Vigilância em Saúde</a:t>
          </a:r>
        </a:p>
      </dsp:txBody>
      <dsp:txXfrm>
        <a:off x="0" y="0"/>
        <a:ext cx="10058399" cy="1244996"/>
      </dsp:txXfrm>
    </dsp:sp>
    <dsp:sp modelId="{573E04F6-1430-4060-A6AE-1D4F7B281A4C}">
      <dsp:nvSpPr>
        <dsp:cNvPr id="0" name=""/>
        <dsp:cNvSpPr/>
      </dsp:nvSpPr>
      <dsp:spPr>
        <a:xfrm>
          <a:off x="5831" y="1244996"/>
          <a:ext cx="2534245" cy="26144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6400" kern="1200" dirty="0"/>
            <a:t>VISA</a:t>
          </a:r>
        </a:p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/>
            <a:t>Vigilância Sanitária</a:t>
          </a:r>
        </a:p>
      </dsp:txBody>
      <dsp:txXfrm>
        <a:off x="5831" y="1244996"/>
        <a:ext cx="2534245" cy="2614491"/>
      </dsp:txXfrm>
    </dsp:sp>
    <dsp:sp modelId="{92E01F28-502B-46C2-9DC1-C5480E1FA08C}">
      <dsp:nvSpPr>
        <dsp:cNvPr id="0" name=""/>
        <dsp:cNvSpPr/>
      </dsp:nvSpPr>
      <dsp:spPr>
        <a:xfrm>
          <a:off x="2540076" y="1244996"/>
          <a:ext cx="2410751" cy="26144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6400" kern="1200" dirty="0"/>
            <a:t>VE</a:t>
          </a:r>
        </a:p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Vigilância Epidemiológica </a:t>
          </a:r>
        </a:p>
      </dsp:txBody>
      <dsp:txXfrm>
        <a:off x="2540076" y="1244996"/>
        <a:ext cx="2410751" cy="2614491"/>
      </dsp:txXfrm>
    </dsp:sp>
    <dsp:sp modelId="{512EB897-C2D1-4D35-919C-8D815D0714E5}">
      <dsp:nvSpPr>
        <dsp:cNvPr id="0" name=""/>
        <dsp:cNvSpPr/>
      </dsp:nvSpPr>
      <dsp:spPr>
        <a:xfrm>
          <a:off x="4950828" y="1244996"/>
          <a:ext cx="2567494" cy="26144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6400" kern="1200" dirty="0"/>
            <a:t>VA</a:t>
          </a:r>
        </a:p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/>
            <a:t>Vigilância Ambiental</a:t>
          </a:r>
        </a:p>
      </dsp:txBody>
      <dsp:txXfrm>
        <a:off x="4950828" y="1244996"/>
        <a:ext cx="2567494" cy="2614491"/>
      </dsp:txXfrm>
    </dsp:sp>
    <dsp:sp modelId="{C07BFFE2-D6A8-4AD9-A46C-D53C2E21E526}">
      <dsp:nvSpPr>
        <dsp:cNvPr id="0" name=""/>
        <dsp:cNvSpPr/>
      </dsp:nvSpPr>
      <dsp:spPr>
        <a:xfrm>
          <a:off x="7518323" y="1244996"/>
          <a:ext cx="2534245" cy="26144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6500" kern="1200" dirty="0"/>
            <a:t>ST</a:t>
          </a:r>
        </a:p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Saúde Trabalhador</a:t>
          </a:r>
        </a:p>
      </dsp:txBody>
      <dsp:txXfrm>
        <a:off x="7518323" y="1244996"/>
        <a:ext cx="2534245" cy="2614491"/>
      </dsp:txXfrm>
    </dsp:sp>
    <dsp:sp modelId="{AB5DE6A0-3A35-4E93-929C-F27C3EE83786}">
      <dsp:nvSpPr>
        <dsp:cNvPr id="0" name=""/>
        <dsp:cNvSpPr/>
      </dsp:nvSpPr>
      <dsp:spPr>
        <a:xfrm>
          <a:off x="0" y="3859487"/>
          <a:ext cx="10058399" cy="29049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B7FB860A-2F28-4C1F-A8FD-77487468CF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75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7E2186D-F015-4814-BF75-7A4C9B78227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275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E47978E3-3EB9-4569-AADD-94F7C65AB9FD}" type="datetimeFigureOut">
              <a:rPr lang="pt-BR" smtClean="0"/>
              <a:t>25/02/2026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158C35E-6FC6-442B-81D0-F446DA0C40D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517547"/>
            <a:ext cx="2984870" cy="50275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0FEBD83-5088-4B2D-9B02-CA600F37EB1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9" y="9517547"/>
            <a:ext cx="2984870" cy="50275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4037DA08-BA44-46F2-9C73-E80CE26211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90925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75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2755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DEEF4052-1474-46C0-9CAF-654FF296A98D}" type="datetimeFigureOut">
              <a:rPr lang="pt-BR" smtClean="0"/>
              <a:t>25/02/2026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18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1" y="9517547"/>
            <a:ext cx="2984870" cy="50275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9" y="9517547"/>
            <a:ext cx="2984870" cy="50275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C6F3DE3D-E925-4C57-9B4F-C0896AC709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678816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7991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FE895-9B7D-7B6F-E7A4-0D1FB7470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C74F866-24B0-712D-1DB6-AD6334549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7F91B3CC-0D21-F6B6-42F2-A480A29040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>
            <a:extLst>
              <a:ext uri="{FF2B5EF4-FFF2-40B4-BE49-F238E27FC236}">
                <a16:creationId xmlns:a16="http://schemas.microsoft.com/office/drawing/2014/main" id="{F7672808-0B8F-74BF-C591-9192B7B0311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03370E4-7D2E-6834-C478-8A372DD3C4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67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285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412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886DF-A699-49A5-9C92-3019CA1BCF84}" type="slidenum">
              <a:rPr lang="pt-BR" smtClean="0"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7892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47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39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48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359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49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0" name="Google Shape;110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1" name="Google Shape;111;p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5" name="Google Shape;125;p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52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2" name="Google Shape;132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53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7d0d6cdbe7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8" name="Google Shape;138;g37d0d6cdbe7_2_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9" name="Google Shape;139;g37d0d6cdbe7_2_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54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7d0d6cdbe7_2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g37d0d6cdbe7_2_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g37d0d6cdbe7_2_7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55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57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603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60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49600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61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0061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64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96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70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634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71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153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75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940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79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51224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3DE3D-E925-4C57-9B4F-C0896AC70961}" type="slidenum">
              <a:rPr lang="pt-BR" smtClean="0"/>
              <a:t>80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233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5E7FC-F1F1-4769-B780-CC78A352E9B8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493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66615-20FD-48AA-89A0-4C5B2C8A3545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552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49E8-AF59-41B7-A76A-50E39C75DEA6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157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283FD-8513-44A0-BC7F-AA6BF347194E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64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94904-12AA-4A01-A31A-F00D9CD9A982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724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8B0E5-CCD3-487F-A5B9-C69A0C37B7AF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229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CA03-3126-4BE1-A4E4-4D5EA0AAA786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921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88459E01-8E28-4C38-8031-16EDE3712443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19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3436C5-4D0D-48AD-B689-D296AB26EE95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14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54D58-FEA0-418A-87CF-ED3B854762D7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084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CA760-4D31-48E9-B3B9-18153959EB23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770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360694C8-C02E-4493-BC27-532C8ABD608E}" type="datetime1">
              <a:rPr lang="en-US" smtClean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760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bvsms.saude.gov.br/bvs/saudelegis/gm/2017/prc0006_03_10_2017.html#TITULOVCAPI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la de fundo abstrata triangular">
            <a:extLst>
              <a:ext uri="{FF2B5EF4-FFF2-40B4-BE49-F238E27FC236}">
                <a16:creationId xmlns:a16="http://schemas.microsoft.com/office/drawing/2014/main" id="{6D4E149D-2FEB-0C02-C104-FD35DE8990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16348" y="9139"/>
            <a:ext cx="1219198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534475E-B200-463B-84E5-61FA5E0A0C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277" y="1263808"/>
            <a:ext cx="3214307" cy="2152509"/>
          </a:xfrm>
        </p:spPr>
        <p:txBody>
          <a:bodyPr anchor="b">
            <a:normAutofit fontScale="90000"/>
          </a:bodyPr>
          <a:lstStyle/>
          <a:p>
            <a:pPr algn="ctr"/>
            <a:r>
              <a:rPr lang="pt-BR" sz="4000" b="1" dirty="0">
                <a:solidFill>
                  <a:schemeClr val="tx1"/>
                </a:solidFill>
              </a:rPr>
              <a:t>Prestação de contas </a:t>
            </a:r>
            <a:br>
              <a:rPr lang="pt-BR" sz="4000" b="1" dirty="0">
                <a:solidFill>
                  <a:schemeClr val="tx1"/>
                </a:solidFill>
              </a:rPr>
            </a:br>
            <a:r>
              <a:rPr lang="pt-BR" sz="4000" b="1" dirty="0">
                <a:solidFill>
                  <a:schemeClr val="tx1"/>
                </a:solidFill>
              </a:rPr>
              <a:t>Secretaria de Saúde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EAAFDBA-22DD-45CD-AD11-5E0CE050B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3416318"/>
            <a:ext cx="3635925" cy="2539866"/>
          </a:xfrm>
        </p:spPr>
        <p:txBody>
          <a:bodyPr anchor="t">
            <a:normAutofit fontScale="92500" lnSpcReduction="20000"/>
          </a:bodyPr>
          <a:lstStyle/>
          <a:p>
            <a:pPr algn="ctr"/>
            <a:r>
              <a:rPr lang="pt-BR" sz="1800" b="1" dirty="0"/>
              <a:t>03º Quadrimestre/2025</a:t>
            </a:r>
          </a:p>
          <a:p>
            <a:pPr algn="ctr"/>
            <a:r>
              <a:rPr lang="pt-BR" sz="1800" b="1" dirty="0"/>
              <a:t>(SETEMBRO/DEZEMBRO)                                        </a:t>
            </a:r>
          </a:p>
          <a:p>
            <a:pPr algn="ctr"/>
            <a:r>
              <a:rPr lang="pt-BR" sz="1300" b="1" dirty="0">
                <a:solidFill>
                  <a:schemeClr val="accent6">
                    <a:lumMod val="75000"/>
                  </a:schemeClr>
                </a:solidFill>
              </a:rPr>
              <a:t>ALINE BARBOSA</a:t>
            </a:r>
            <a:r>
              <a:rPr lang="pt-BR" sz="1300" b="1" dirty="0"/>
              <a:t>– Secretária MUNICIPAL de saúde</a:t>
            </a:r>
          </a:p>
          <a:p>
            <a:pPr algn="ctr"/>
            <a:r>
              <a:rPr lang="pt-BR" sz="1300" b="1" dirty="0">
                <a:solidFill>
                  <a:schemeClr val="accent6">
                    <a:lumMod val="75000"/>
                  </a:schemeClr>
                </a:solidFill>
              </a:rPr>
              <a:t>VANESSA NEVES </a:t>
            </a:r>
            <a:r>
              <a:rPr lang="pt-BR" sz="1300" b="1" dirty="0"/>
              <a:t>– Secretária ADJUNTA DE SAÚDE</a:t>
            </a:r>
          </a:p>
          <a:p>
            <a:pPr algn="ctr"/>
            <a:r>
              <a:rPr lang="pt-BR" sz="1300" b="1" dirty="0">
                <a:solidFill>
                  <a:schemeClr val="accent6">
                    <a:lumMod val="75000"/>
                  </a:schemeClr>
                </a:solidFill>
              </a:rPr>
              <a:t>ELIANE MELO </a:t>
            </a:r>
            <a:r>
              <a:rPr lang="pt-BR" sz="1300" b="1" dirty="0"/>
              <a:t>–Coordenadora APS </a:t>
            </a:r>
          </a:p>
          <a:p>
            <a:pPr algn="ctr"/>
            <a:endParaRPr lang="pt-BR" sz="1000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76E95C3-5049-428A-8FE2-BD9A8CCF26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688" y="1931693"/>
            <a:ext cx="2227835" cy="296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96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AD498-BDCD-9C4D-5500-5D8359E1A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73A76382-25F6-882E-A220-35715CF1A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SECRETÁRIA DE SAÚDE</a:t>
            </a:r>
          </a:p>
        </p:txBody>
      </p:sp>
      <p:sp>
        <p:nvSpPr>
          <p:cNvPr id="7" name="Subtítulo 6">
            <a:extLst>
              <a:ext uri="{FF2B5EF4-FFF2-40B4-BE49-F238E27FC236}">
                <a16:creationId xmlns:a16="http://schemas.microsoft.com/office/drawing/2014/main" id="{2902ED51-D441-7CB2-A7BF-83DAE36FCC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8328E6E6-C341-1EC5-E81D-15A3C8D99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2550" y="601931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989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CINSC (Consórcio Intermunicipal de Saúde)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QUANTIDADE DE PROCEDIMENTOS, CIRURGIAS, EXAMES E CONSULTAS ESPECIALIZADAS, REALIZADAS NO 03° QUADRIMESTRE DE 2025:</a:t>
            </a:r>
          </a:p>
          <a:p>
            <a:pPr algn="ctr"/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* SETEMBRO – 1.009</a:t>
            </a:r>
          </a:p>
          <a:p>
            <a:pPr algn="ctr"/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* OUTUBRO – 930</a:t>
            </a:r>
          </a:p>
          <a:p>
            <a:pPr algn="ctr"/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* NOVEMBRO – 1.939</a:t>
            </a:r>
          </a:p>
          <a:p>
            <a:pPr algn="ctr"/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* DEZEMBRO – EM FECHAMENTO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  </a:t>
            </a:r>
          </a:p>
        </p:txBody>
      </p:sp>
      <p:sp>
        <p:nvSpPr>
          <p:cNvPr id="7" name="Retângulo 6"/>
          <p:cNvSpPr/>
          <p:nvPr/>
        </p:nvSpPr>
        <p:spPr>
          <a:xfrm>
            <a:off x="5267570" y="5048739"/>
            <a:ext cx="1930400" cy="4689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Calibri" panose="020F0502020204030204" pitchFamily="34" charset="0"/>
                <a:cs typeface="Calibri" panose="020F0502020204030204" pitchFamily="34" charset="0"/>
              </a:rPr>
              <a:t>TOTAL: 3.878</a:t>
            </a:r>
          </a:p>
        </p:txBody>
      </p:sp>
    </p:spTree>
    <p:extLst>
      <p:ext uri="{BB962C8B-B14F-4D97-AF65-F5344CB8AC3E}">
        <p14:creationId xmlns:p14="http://schemas.microsoft.com/office/powerpoint/2010/main" val="857656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CINSC (Consórcio Intermunicipal de Saúde)</a:t>
            </a:r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6060385"/>
              </p:ext>
            </p:extLst>
          </p:nvPr>
        </p:nvGraphicFramePr>
        <p:xfrm>
          <a:off x="3355522" y="2130880"/>
          <a:ext cx="5445578" cy="3735975"/>
        </p:xfrm>
        <a:graphic>
          <a:graphicData uri="http://schemas.openxmlformats.org/drawingml/2006/table">
            <a:tbl>
              <a:tblPr/>
              <a:tblGrid>
                <a:gridCol w="2568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6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3271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pt-BR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03° QUADRIMESTRE</a:t>
                      </a:r>
                      <a:r>
                        <a:rPr lang="pt-BR" sz="2400" b="1" baseline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pt-BR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CONSÓRCIO 2025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3271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SETEMBRO/2025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R$166.984,49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271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OUTUBRO/2025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R$140.092,16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271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NOVEMBRO/2025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R$170.396,10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271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DEZEMBRO/2025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R$110.441,09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3271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r>
                        <a:rPr lang="pt-BR" sz="2400" b="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03° QUADRIMESTRE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2400" b="1" dirty="0">
                          <a:solidFill>
                            <a:srgbClr val="0070C0"/>
                          </a:solidFill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R$587.913,84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495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AB4CC5F6-5F99-4614-A134-283C8D658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FF5402ED-D5D0-448D-BE62-BA88A89C1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588142B-FB3A-4343-8E3F-512DB332A62A}"/>
              </a:ext>
            </a:extLst>
          </p:cNvPr>
          <p:cNvSpPr txBox="1"/>
          <p:nvPr/>
        </p:nvSpPr>
        <p:spPr>
          <a:xfrm>
            <a:off x="880534" y="920621"/>
            <a:ext cx="1045351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8000" dirty="0"/>
              <a:t>CIRURGIAS ELETIVAS/</a:t>
            </a:r>
          </a:p>
          <a:p>
            <a:pPr algn="ctr"/>
            <a:r>
              <a:rPr lang="pt-BR" sz="8000" dirty="0"/>
              <a:t>CAMPANHAS</a:t>
            </a:r>
          </a:p>
        </p:txBody>
      </p:sp>
    </p:spTree>
    <p:extLst>
      <p:ext uri="{BB962C8B-B14F-4D97-AF65-F5344CB8AC3E}">
        <p14:creationId xmlns:p14="http://schemas.microsoft.com/office/powerpoint/2010/main" val="2169709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3A3CC-26C4-7CED-29AD-9883FE5822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E2611AA-B46E-F2AC-FF10-78AD816DD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4199293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  <a:p>
            <a:pPr>
              <a:buFont typeface="Arial" charset="0"/>
              <a:buChar char="•"/>
            </a:pPr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BDA2A72-31D9-0D0A-EEB0-D43695B3E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728769B-2962-989F-07EF-6379B8A4E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0D89BAF-FE38-D21B-8878-EBF89DDE0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4" y="337456"/>
            <a:ext cx="11299372" cy="597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99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4133EB59-CADE-4FE0-90A3-98E8AD2FD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3AE79445-9883-4EBA-86B7-3F69AF987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C31E64E-1F29-4314-9668-3CC544B5417B}"/>
              </a:ext>
            </a:extLst>
          </p:cNvPr>
          <p:cNvSpPr txBox="1"/>
          <p:nvPr/>
        </p:nvSpPr>
        <p:spPr>
          <a:xfrm>
            <a:off x="225778" y="1768311"/>
            <a:ext cx="1174044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9600" dirty="0"/>
              <a:t>TOTAL DE </a:t>
            </a:r>
          </a:p>
          <a:p>
            <a:pPr algn="ctr"/>
            <a:r>
              <a:rPr lang="pt-BR" sz="9600" dirty="0">
                <a:highlight>
                  <a:srgbClr val="00FFFF"/>
                </a:highlight>
              </a:rPr>
              <a:t>96 CIRURGIAS </a:t>
            </a:r>
          </a:p>
        </p:txBody>
      </p:sp>
    </p:spTree>
    <p:extLst>
      <p:ext uri="{BB962C8B-B14F-4D97-AF65-F5344CB8AC3E}">
        <p14:creationId xmlns:p14="http://schemas.microsoft.com/office/powerpoint/2010/main" val="410177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254375"/>
            <a:ext cx="12192000" cy="14700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Ligue Saúde </a:t>
            </a:r>
          </a:p>
        </p:txBody>
      </p:sp>
      <p:sp>
        <p:nvSpPr>
          <p:cNvPr id="68611" name="AutoShape 2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2" name="AutoShape 4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3" name="AutoShape 6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pic>
        <p:nvPicPr>
          <p:cNvPr id="68614" name="Picture 2" descr="C:\Users\Endemias\ROBERTA SITE\ROBERTA SITE\Luiz Henrique\Imagens\camisa semana saúde intinerante dr paul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2100" y="260350"/>
            <a:ext cx="65278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029597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7557EC-1328-4DC1-8386-57AE0D617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56303"/>
          </a:xfrm>
        </p:spPr>
        <p:txBody>
          <a:bodyPr/>
          <a:lstStyle/>
          <a:p>
            <a:r>
              <a:rPr lang="pt-BR" dirty="0">
                <a:solidFill>
                  <a:srgbClr val="7030A0"/>
                </a:solidFill>
              </a:rPr>
              <a:t>Ligue Saúde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ABEA353-34CB-4029-9E59-19355ACB78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Serviço ofertado aos usuários do SUS, destinado ao transporte de pacientes com necessidades especiais aos diversos setores públicos de saúde;</a:t>
            </a:r>
          </a:p>
          <a:p>
            <a:pPr algn="just"/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Protocolo aprovado pelo Conselho Municipal de Saúde em 13/11/2018 - Resolução 058/2018. 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Pessoas com 60 anos ou mais, portadores de necessidades especiais, gestantes e mães com crianças de colo ate 2 anos.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Locais de atendimento somente nos setores de saúde públicos (</a:t>
            </a:r>
            <a:r>
              <a:rPr lang="pt-BR" dirty="0" err="1">
                <a:latin typeface="Calibri" panose="020F0502020204030204" pitchFamily="34" charset="0"/>
                <a:cs typeface="Calibri" panose="020F0502020204030204" pitchFamily="34" charset="0"/>
              </a:rPr>
              <a:t>PSF’s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, Laboratório, Hospital, Fisioterapia, Farmácia Básica, Serviço de odontologia, Centro de Especialidade e Departamento de saúde);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Não atende na zona rural;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Horário de funcionamento de segunda a sexta – feira de 07:30 as 11:30 e de 13:00 as 15:30 </a:t>
            </a:r>
            <a:r>
              <a:rPr lang="pt-BR" dirty="0" err="1">
                <a:latin typeface="Calibri" panose="020F0502020204030204" pitchFamily="34" charset="0"/>
                <a:cs typeface="Calibri" panose="020F0502020204030204" pitchFamily="34" charset="0"/>
              </a:rPr>
              <a:t>hs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, não estando disponível nos finais de semana e feriado.</a:t>
            </a:r>
          </a:p>
          <a:p>
            <a:pPr algn="just"/>
            <a:endParaRPr lang="pt-BR" dirty="0"/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ACC2C45-B072-467D-AD48-278DBAFFA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D3F8502-7989-4BDC-90E4-63E23289E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854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1323B4-9333-6403-C4FD-F7AC8DD98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rgbClr val="7030A0"/>
                </a:solidFill>
              </a:rPr>
              <a:t>Ligue Saúde </a:t>
            </a:r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AE70C23-482B-B7A4-6F03-162F726D3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F004F7D-DAE5-E7BA-9818-1C6853E88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26A11F4-EADC-D454-E512-B3B0D532FA89}"/>
              </a:ext>
            </a:extLst>
          </p:cNvPr>
          <p:cNvSpPr txBox="1"/>
          <p:nvPr/>
        </p:nvSpPr>
        <p:spPr>
          <a:xfrm>
            <a:off x="1756498" y="2190307"/>
            <a:ext cx="10322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anose="020F0502020204030204" pitchFamily="34" charset="0"/>
                <a:cs typeface="Calibri" panose="020F0502020204030204" pitchFamily="34" charset="0"/>
              </a:rPr>
              <a:t>RELAÇÃO DE CHAMADAS/PACIENTES ATENDIDOS NO LIGUE SAUDE </a:t>
            </a:r>
          </a:p>
        </p:txBody>
      </p:sp>
      <p:graphicFrame>
        <p:nvGraphicFramePr>
          <p:cNvPr id="12" name="Tabela 12">
            <a:extLst>
              <a:ext uri="{FF2B5EF4-FFF2-40B4-BE49-F238E27FC236}">
                <a16:creationId xmlns:a16="http://schemas.microsoft.com/office/drawing/2014/main" id="{F025268D-2DEB-4A5B-8371-5B0E2D88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588288"/>
              </p:ext>
            </p:extLst>
          </p:nvPr>
        </p:nvGraphicFramePr>
        <p:xfrm>
          <a:off x="1941689" y="3012586"/>
          <a:ext cx="8218312" cy="31285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9156">
                  <a:extLst>
                    <a:ext uri="{9D8B030D-6E8A-4147-A177-3AD203B41FA5}">
                      <a16:colId xmlns:a16="http://schemas.microsoft.com/office/drawing/2014/main" val="2872395508"/>
                    </a:ext>
                  </a:extLst>
                </a:gridCol>
                <a:gridCol w="4109156">
                  <a:extLst>
                    <a:ext uri="{9D8B030D-6E8A-4147-A177-3AD203B41FA5}">
                      <a16:colId xmlns:a16="http://schemas.microsoft.com/office/drawing/2014/main" val="2815635567"/>
                    </a:ext>
                  </a:extLst>
                </a:gridCol>
              </a:tblGrid>
              <a:tr h="51554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MÊS REFERENCIA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NÚMERO DE ATENDIMENTOS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092277"/>
                  </a:ext>
                </a:extLst>
              </a:tr>
              <a:tr h="51554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564015"/>
                  </a:ext>
                </a:extLst>
              </a:tr>
              <a:tr h="51554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784210"/>
                  </a:ext>
                </a:extLst>
              </a:tr>
              <a:tr h="51554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7766862"/>
                  </a:ext>
                </a:extLst>
              </a:tr>
              <a:tr h="51554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727142"/>
                  </a:ext>
                </a:extLst>
              </a:tr>
              <a:tr h="550854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 03° QUADRIMESTRE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1.601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31265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616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254375"/>
            <a:ext cx="12192000" cy="14700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Transporte SUS</a:t>
            </a:r>
          </a:p>
        </p:txBody>
      </p:sp>
      <p:sp>
        <p:nvSpPr>
          <p:cNvPr id="68611" name="AutoShape 2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2" name="AutoShape 4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3" name="AutoShape 6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pic>
        <p:nvPicPr>
          <p:cNvPr id="68614" name="Picture 2" descr="C:\Users\Endemias\ROBERTA SITE\ROBERTA SITE\Luiz Henrique\Imagens\camisa semana saúde intinerante dr paul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2100" y="260350"/>
            <a:ext cx="65278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923684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rgbClr val="7030A0"/>
                </a:solidFill>
              </a:rPr>
              <a:t>TRATAMENTO FORA DOMICÍLIO (TFD)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sz="4800" dirty="0"/>
          </a:p>
          <a:p>
            <a:pPr algn="ctr"/>
            <a:r>
              <a:rPr lang="pt-BR" sz="4800" dirty="0">
                <a:latin typeface="Calibri" panose="020F0502020204030204" pitchFamily="34" charset="0"/>
                <a:cs typeface="Calibri" panose="020F0502020204030204" pitchFamily="34" charset="0"/>
              </a:rPr>
              <a:t>TOTAL 03° QUADRIMESTRE 2025  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tângulo 5"/>
          <p:cNvSpPr/>
          <p:nvPr/>
        </p:nvSpPr>
        <p:spPr>
          <a:xfrm>
            <a:off x="3931138" y="4337538"/>
            <a:ext cx="4767385" cy="1070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84048" lvl="2" indent="0" algn="ctr">
              <a:buNone/>
            </a:pPr>
            <a:r>
              <a:rPr lang="pt-BR" sz="4200" b="1" dirty="0">
                <a:latin typeface="Calibri" panose="020F0502020204030204" pitchFamily="34" charset="0"/>
                <a:cs typeface="Calibri" panose="020F0502020204030204" pitchFamily="34" charset="0"/>
              </a:rPr>
              <a:t>842 VIAGENS</a:t>
            </a:r>
          </a:p>
        </p:txBody>
      </p:sp>
    </p:spTree>
    <p:extLst>
      <p:ext uri="{BB962C8B-B14F-4D97-AF65-F5344CB8AC3E}">
        <p14:creationId xmlns:p14="http://schemas.microsoft.com/office/powerpoint/2010/main" val="509303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1BAAF4DD-A11C-466D-9FED-AABA33B41C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Farmácia Básica </a:t>
            </a:r>
          </a:p>
        </p:txBody>
      </p:sp>
      <p:sp>
        <p:nvSpPr>
          <p:cNvPr id="7" name="Subtítulo 6">
            <a:extLst>
              <a:ext uri="{FF2B5EF4-FFF2-40B4-BE49-F238E27FC236}">
                <a16:creationId xmlns:a16="http://schemas.microsoft.com/office/drawing/2014/main" id="{3A447FD5-0DAD-4095-A50C-9A72DCB7C4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pPr algn="r"/>
            <a:r>
              <a:rPr lang="pt-BR" dirty="0" err="1"/>
              <a:t>Marita</a:t>
            </a:r>
            <a:r>
              <a:rPr lang="pt-BR" dirty="0"/>
              <a:t> Lopes da cunha Leonel</a:t>
            </a:r>
          </a:p>
          <a:p>
            <a:pPr algn="r"/>
            <a:r>
              <a:rPr lang="pt-BR" dirty="0"/>
              <a:t>Responsável técnica</a:t>
            </a:r>
          </a:p>
          <a:p>
            <a:pPr algn="r"/>
            <a:r>
              <a:rPr lang="pt-BR" dirty="0"/>
              <a:t>CRF/MG: 11.737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0F5505E8-4130-441E-BE1B-4DAB973BF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2550" y="601931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55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408938-23BB-4F6F-ADC6-18F51DD68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/>
              <a:t>Farmácia Básica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7F1E554-53C4-4722-9CD0-98A652B45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Horário de funcionamento: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   Segunda a sexta: 07:00 as 16:00 horas</a:t>
            </a:r>
          </a:p>
          <a:p>
            <a:pPr marL="0" indent="0">
              <a:buNone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Equipe: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2 Farmacêutico ( Farmácia Básica)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2 Auxiliares (1 nos Básicos e 1 no Alto Custo)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Dispensação de medicamentos e insumos através de CPF/Cartão do SUS e receita atualizada.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6CC1243-0BDB-411B-A253-64D543D2A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4786162-DF89-46A8-81E2-DF0CE824E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304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AD20B-368B-4A25-B253-C296BC7BA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87856"/>
          </a:xfrm>
        </p:spPr>
        <p:txBody>
          <a:bodyPr/>
          <a:lstStyle/>
          <a:p>
            <a:pPr algn="ctr"/>
            <a:r>
              <a:rPr lang="pt-BR" b="1" dirty="0"/>
              <a:t>Farmácia Básica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9EA5648-C451-4DD5-8390-E1ADAA5B9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072081"/>
            <a:ext cx="10058400" cy="3797012"/>
          </a:xfrm>
        </p:spPr>
        <p:txBody>
          <a:bodyPr/>
          <a:lstStyle/>
          <a:p>
            <a:r>
              <a:rPr lang="pt-BR" dirty="0"/>
              <a:t>Medicamentos Básicos;</a:t>
            </a:r>
          </a:p>
          <a:p>
            <a:r>
              <a:rPr lang="pt-BR" dirty="0"/>
              <a:t>Medicamentos tabagismo;</a:t>
            </a:r>
          </a:p>
          <a:p>
            <a:r>
              <a:rPr lang="pt-BR" dirty="0"/>
              <a:t>Medicamentos – saúde da mulher</a:t>
            </a:r>
          </a:p>
          <a:p>
            <a:r>
              <a:rPr lang="pt-BR" dirty="0"/>
              <a:t>Medicamentos e insumos diabetes;</a:t>
            </a:r>
          </a:p>
          <a:p>
            <a:r>
              <a:rPr lang="pt-BR" dirty="0">
                <a:solidFill>
                  <a:schemeClr val="tx1"/>
                </a:solidFill>
              </a:rPr>
              <a:t>Medicamentos Estratégicos </a:t>
            </a:r>
          </a:p>
          <a:p>
            <a:r>
              <a:rPr lang="pt-BR" dirty="0">
                <a:solidFill>
                  <a:schemeClr val="tx1"/>
                </a:solidFill>
              </a:rPr>
              <a:t>Medicamentos Especializados 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A9E0595-4246-44F7-B775-E2127D0C6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BB3F1EB-0D9C-43C2-A3C6-E27DBD30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203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C30DCC-8823-4E24-8CF8-FC5D210ED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Medicamentos Componente Básico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98F05F9-0F4E-4C52-840A-CCC1AF53C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62357"/>
            <a:ext cx="10058400" cy="448811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É composto por medicamentos e insumos destinados à Atenção Primária à Saúde, satisfazendo as necessidades prioritárias de cuidados da saúde da população. São destinados ao tratamento de condições como a Hipertensão, Diabetes, Infecções e outras.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Os Medicamentos Básicos são financiados com recurso tripartite (federal, estadual e municipal) e em Minas Gerais são adquiridos pelos municípios com cooperação do Estado.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Medicamentos da relação Municipal de Medicamentos Essenciais (REMUME) 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Medicamentos e Insumos do Programa Saúde da Mulher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Medicamentos e Insumos para o Tratamento do Diabetes Mellitus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Medicamentos para o combate de Tabagismo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9B75BE0-DD2A-4F7A-8406-8C9547C33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7A8176E-B30C-4CD6-8FAE-78E345D47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933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872427-3D5F-40F2-8DEC-9748AA5C3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Medicamentos Componente Estratégicos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BE4B4D-8D7D-44A2-87E1-15C8F4D44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510" y="1737361"/>
            <a:ext cx="10325170" cy="4646662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São aqueles utilizados contra doenças que configuram problemas de saúde pública, com impacto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sócio-econômico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importante cujo controle e tratamento tenham protocolos e normas estabelecidas.</a:t>
            </a: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Esquistossomose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Hanseníase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Leishmaniose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Sífilis e outras IST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Toxoplasmose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Programa Tuberculose 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1D79712-F688-4FD4-905E-7EF2BB637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629C543-76E8-4550-B078-9A9573E34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192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EF2DB2-AAE6-40D4-A21E-85CDAAE60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Medicamentos Especializados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0AF18E3-B233-44AC-B34C-F92D22ADB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4091263"/>
          </a:xfrm>
        </p:spPr>
        <p:txBody>
          <a:bodyPr/>
          <a:lstStyle/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Medicamentos utilizados em doenças raras, de baixa prevalência ou de uso crônico prolongado, com alto custo unitário, cujas linhas de cuidado estão definidas em Protocolos Clínicos e Diretrizes Terapêuticas (PCDT) publicados pelo Ministério da Saúde.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8B4CFAE-53DA-41F7-A6CB-ABBFBCA11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–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BEB6331-B1F0-4975-AA3D-3FFA36D1D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824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FA31D6-F2F2-4C5E-A17B-4E697862E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Fontes de Financiamento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3013715-E930-4078-BEF0-DC517654C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t-BR" sz="2000" dirty="0">
                <a:solidFill>
                  <a:schemeClr val="accent2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pt-BR" sz="2000" dirty="0"/>
              <a:t>Contrapartida Federal: </a:t>
            </a:r>
            <a:r>
              <a:rPr lang="pt-BR" sz="2000" b="1" dirty="0"/>
              <a:t>R$ 8,30 </a:t>
            </a:r>
            <a:r>
              <a:rPr lang="pt-BR" sz="2000" i="1" dirty="0"/>
              <a:t>per capta/ano (</a:t>
            </a:r>
            <a:r>
              <a:rPr lang="pt-BR" sz="2000" dirty="0">
                <a:solidFill>
                  <a:schemeClr val="tx1"/>
                </a:solidFill>
              </a:rPr>
              <a:t> </a:t>
            </a:r>
            <a:r>
              <a:rPr lang="pt-BR" sz="2000" dirty="0">
                <a:solidFill>
                  <a:schemeClr val="tx1"/>
                </a:solidFill>
                <a:hlinkClick r:id="rId2"/>
              </a:rPr>
              <a:t>Portaria de Consolidação GM/MS nº </a:t>
            </a:r>
            <a:r>
              <a:rPr lang="pt-BR" sz="2000" dirty="0">
                <a:solidFill>
                  <a:schemeClr val="tx1"/>
                </a:solidFill>
              </a:rPr>
              <a:t>6.942 de 16 de junho de 2025).</a:t>
            </a:r>
            <a:endParaRPr lang="pt-BR" sz="2000" i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pt-BR" sz="2000" i="1" dirty="0"/>
              <a:t>Contrapartida Estadual: </a:t>
            </a:r>
            <a:r>
              <a:rPr lang="pt-BR" sz="2000" b="1" dirty="0"/>
              <a:t>R$ 3,35</a:t>
            </a:r>
            <a:r>
              <a:rPr lang="pt-BR" sz="2000" b="1" i="1" dirty="0"/>
              <a:t> </a:t>
            </a:r>
            <a:r>
              <a:rPr lang="pt-BR" sz="2000" i="1" dirty="0"/>
              <a:t>per capta/ano (</a:t>
            </a:r>
            <a:r>
              <a:rPr lang="pt-BR" sz="2000" b="1" dirty="0"/>
              <a:t>Deliberação CIB-SUS MG Nº 3.043 de 13 de novembro de 2019</a:t>
            </a:r>
            <a:r>
              <a:rPr lang="pt-BR" sz="2000" dirty="0"/>
              <a:t>)</a:t>
            </a:r>
            <a:endParaRPr lang="pt-BR" sz="2000" i="1" dirty="0"/>
          </a:p>
          <a:p>
            <a:pPr>
              <a:buFont typeface="Wingdings" pitchFamily="2" charset="2"/>
              <a:buChar char="Ø"/>
            </a:pPr>
            <a:r>
              <a:rPr lang="pt-BR" sz="2000" dirty="0"/>
              <a:t>Contrapartida Municipal: </a:t>
            </a:r>
            <a:r>
              <a:rPr lang="pt-BR" sz="2000" b="1" dirty="0"/>
              <a:t>R$ 3,01 </a:t>
            </a:r>
            <a:r>
              <a:rPr lang="pt-BR" sz="2000" i="1" dirty="0"/>
              <a:t>per capta/ano (</a:t>
            </a:r>
            <a:r>
              <a:rPr lang="pt-BR" sz="2000" dirty="0">
                <a:solidFill>
                  <a:schemeClr val="tx1"/>
                </a:solidFill>
                <a:hlinkClick r:id="rId2"/>
              </a:rPr>
              <a:t>Portaria de Consolidação GM/MS nº 6.942 de 16 de junho de 2025).</a:t>
            </a:r>
            <a:endParaRPr lang="pt-BR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pt-BR" sz="2000" i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pt-BR" sz="2000" i="1" dirty="0"/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7F4C2BB-A95E-4136-948D-AAA145B0B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1A8DAB5-32A2-4ABC-8733-ABCAB33EA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064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04E73D-9535-49F7-8BE2-150BAAB87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Sistemas de monitoramento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1BA6820-6E5C-4AF5-B356-79AB7CB90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algn="ctr" fontAlgn="base"/>
            <a:r>
              <a:rPr lang="pt-BR" sz="9600" dirty="0">
                <a:solidFill>
                  <a:srgbClr val="FF0000"/>
                </a:solidFill>
              </a:rPr>
              <a:t>SIGAF</a:t>
            </a:r>
            <a:r>
              <a:rPr lang="pt-BR" sz="9600" dirty="0"/>
              <a:t>: </a:t>
            </a:r>
            <a:r>
              <a:rPr lang="pt-BR" sz="9600" b="1" dirty="0"/>
              <a:t>Sistema Integrado de Gerenciamento da Assistência Farmacêutica – </a:t>
            </a:r>
            <a:r>
              <a:rPr lang="pt-BR" sz="9600" b="1" dirty="0" err="1"/>
              <a:t>SiGAF</a:t>
            </a:r>
            <a:r>
              <a:rPr lang="pt-BR" sz="9600" b="1" dirty="0"/>
              <a:t> </a:t>
            </a:r>
          </a:p>
          <a:p>
            <a:pPr algn="ctr" fontAlgn="base"/>
            <a:endParaRPr lang="pt-BR" sz="9600" b="1" dirty="0"/>
          </a:p>
          <a:p>
            <a:pPr algn="ctr">
              <a:buFont typeface="Wingdings" pitchFamily="2" charset="2"/>
              <a:buChar char="Ø"/>
            </a:pPr>
            <a:r>
              <a:rPr lang="pt-BR" sz="9600" dirty="0"/>
              <a:t>transmissor dos dados à Base Nacional de dados de ações e serviços da Assistência Farmacêutica no SUS (BNAFAR)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1C792E4-94F0-4598-9F38-EA43E3A7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941E60A-5757-4F65-BB2C-8D9C67D15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801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0BABCF-40AE-4B7F-8A65-6D652ABA5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534" y="286604"/>
            <a:ext cx="9994145" cy="438326"/>
          </a:xfrm>
        </p:spPr>
        <p:txBody>
          <a:bodyPr>
            <a:normAutofit fontScale="90000"/>
          </a:bodyPr>
          <a:lstStyle/>
          <a:p>
            <a:r>
              <a:rPr lang="pt-BR" dirty="0"/>
              <a:t>Farmácia - 2025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50F49385-2486-4329-AD14-123A46848C2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77830" y="626076"/>
          <a:ext cx="10177849" cy="3966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904">
                  <a:extLst>
                    <a:ext uri="{9D8B030D-6E8A-4147-A177-3AD203B41FA5}">
                      <a16:colId xmlns:a16="http://schemas.microsoft.com/office/drawing/2014/main" val="2069271848"/>
                    </a:ext>
                  </a:extLst>
                </a:gridCol>
                <a:gridCol w="1679558">
                  <a:extLst>
                    <a:ext uri="{9D8B030D-6E8A-4147-A177-3AD203B41FA5}">
                      <a16:colId xmlns:a16="http://schemas.microsoft.com/office/drawing/2014/main" val="3066080001"/>
                    </a:ext>
                  </a:extLst>
                </a:gridCol>
                <a:gridCol w="1704820">
                  <a:extLst>
                    <a:ext uri="{9D8B030D-6E8A-4147-A177-3AD203B41FA5}">
                      <a16:colId xmlns:a16="http://schemas.microsoft.com/office/drawing/2014/main" val="953052861"/>
                    </a:ext>
                  </a:extLst>
                </a:gridCol>
                <a:gridCol w="1692189">
                  <a:extLst>
                    <a:ext uri="{9D8B030D-6E8A-4147-A177-3AD203B41FA5}">
                      <a16:colId xmlns:a16="http://schemas.microsoft.com/office/drawing/2014/main" val="1417845377"/>
                    </a:ext>
                  </a:extLst>
                </a:gridCol>
                <a:gridCol w="1692189">
                  <a:extLst>
                    <a:ext uri="{9D8B030D-6E8A-4147-A177-3AD203B41FA5}">
                      <a16:colId xmlns:a16="http://schemas.microsoft.com/office/drawing/2014/main" val="3090855546"/>
                    </a:ext>
                  </a:extLst>
                </a:gridCol>
                <a:gridCol w="16921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16583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4686240"/>
                  </a:ext>
                </a:extLst>
              </a:tr>
              <a:tr h="1580628">
                <a:tc>
                  <a:txBody>
                    <a:bodyPr/>
                    <a:lstStyle/>
                    <a:p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aos Medicamentos </a:t>
                      </a:r>
                      <a:r>
                        <a:rPr lang="pt-BR" sz="12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judicializados</a:t>
                      </a:r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(via Estado)</a:t>
                      </a:r>
                    </a:p>
                    <a:p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Quantidade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pacientes:</a:t>
                      </a:r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</a:t>
                      </a: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</a:t>
                      </a: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</a:t>
                      </a: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</a:t>
                      </a: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5496712"/>
                  </a:ext>
                </a:extLst>
              </a:tr>
              <a:tr h="1412352">
                <a:tc>
                  <a:txBody>
                    <a:bodyPr/>
                    <a:lstStyle/>
                    <a:p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de Medicamentos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 SRS Passos ( Ação Civil),Oncologia, Oftalmologia e AMBES</a:t>
                      </a:r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 – 05</a:t>
                      </a:r>
                    </a:p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AMBES- 0</a:t>
                      </a:r>
                    </a:p>
                    <a:p>
                      <a:pPr algn="l"/>
                      <a:r>
                        <a:rPr lang="pt-BR" sz="1200" b="1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Oftalmo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08</a:t>
                      </a:r>
                    </a:p>
                    <a:p>
                      <a:pPr algn="l"/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HRC –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 – 05</a:t>
                      </a:r>
                    </a:p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AMBES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01</a:t>
                      </a:r>
                    </a:p>
                    <a:p>
                      <a:pPr algn="l"/>
                      <a:r>
                        <a:rPr lang="pt-BR" sz="1200" b="1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Oftalmo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04</a:t>
                      </a:r>
                    </a:p>
                    <a:p>
                      <a:pPr algn="l"/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HRC - 14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SRS- 03</a:t>
                      </a:r>
                    </a:p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AMBES-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</a:t>
                      </a:r>
                    </a:p>
                    <a:p>
                      <a:pPr algn="l"/>
                      <a:r>
                        <a:rPr lang="pt-BR" sz="1200" b="1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Oftalmo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- 07</a:t>
                      </a:r>
                    </a:p>
                    <a:p>
                      <a:pPr algn="l"/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HRC- 17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 –03 </a:t>
                      </a:r>
                    </a:p>
                    <a:p>
                      <a:pPr algn="l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AMBES- 0</a:t>
                      </a:r>
                    </a:p>
                    <a:p>
                      <a:pPr algn="l"/>
                      <a:r>
                        <a:rPr lang="pt-BR" sz="1200" b="1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Oftalmo</a:t>
                      </a:r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07</a:t>
                      </a:r>
                    </a:p>
                    <a:p>
                      <a:pPr algn="l"/>
                      <a:r>
                        <a:rPr lang="pt-BR" sz="1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HRC - 15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 – 16</a:t>
                      </a:r>
                    </a:p>
                    <a:p>
                      <a:pPr algn="l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AMBES- 01</a:t>
                      </a:r>
                    </a:p>
                    <a:p>
                      <a:pPr algn="l"/>
                      <a:r>
                        <a:rPr lang="pt-BR" sz="1200" b="1" baseline="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Oftalmo</a:t>
                      </a:r>
                      <a:r>
                        <a:rPr lang="pt-BR" sz="1200" b="1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26</a:t>
                      </a:r>
                    </a:p>
                    <a:p>
                      <a:pPr algn="l"/>
                      <a:r>
                        <a:rPr lang="pt-BR" sz="1200" b="1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HRC – 66</a:t>
                      </a:r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9508801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84EF34C-0751-4B0D-B0A8-60E75451C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C276154-FA47-40F5-88FD-980B4EABE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4406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527265-5E43-418B-903B-C2D534223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Farmácia</a:t>
            </a:r>
            <a:br>
              <a:rPr lang="pt-BR" dirty="0"/>
            </a:br>
            <a:r>
              <a:rPr lang="pt-BR" sz="2800" dirty="0"/>
              <a:t>3</a:t>
            </a:r>
            <a:r>
              <a:rPr lang="pt-BR" sz="2400" b="1" i="1" dirty="0"/>
              <a:t>º QUADRIMESTRE-2025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A80B3281-EC59-4356-BE19-EB903606D0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6963" y="2108199"/>
          <a:ext cx="10152674" cy="301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6337">
                  <a:extLst>
                    <a:ext uri="{9D8B030D-6E8A-4147-A177-3AD203B41FA5}">
                      <a16:colId xmlns:a16="http://schemas.microsoft.com/office/drawing/2014/main" val="4202370746"/>
                    </a:ext>
                  </a:extLst>
                </a:gridCol>
                <a:gridCol w="5076337">
                  <a:extLst>
                    <a:ext uri="{9D8B030D-6E8A-4147-A177-3AD203B41FA5}">
                      <a16:colId xmlns:a16="http://schemas.microsoft.com/office/drawing/2014/main" val="1583422123"/>
                    </a:ext>
                  </a:extLst>
                </a:gridCol>
              </a:tblGrid>
              <a:tr h="612985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Quantidade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22177"/>
                  </a:ext>
                </a:extLst>
              </a:tr>
              <a:tr h="673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1172882"/>
                  </a:ext>
                </a:extLst>
              </a:tr>
              <a:tr h="673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PACIENTES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AÇÃO</a:t>
                      </a:r>
                      <a:r>
                        <a:rPr lang="pt-BR" sz="12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CIVIL/ </a:t>
                      </a:r>
                      <a:r>
                        <a:rPr lang="pt-BR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ONCOLOGIA / OFTALMOLOGIA / AMBES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TOTAL</a:t>
                      </a:r>
                      <a:r>
                        <a:rPr lang="pt-BR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PACIENTES ATENDIDOS POR PASSOS</a:t>
                      </a:r>
                      <a:endParaRPr lang="pt-BR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05/20/17/02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93166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1FDC36E-D7A5-4DBC-9FC4-47C1F6D18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F358B26-1263-42CB-91B5-FA915735B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468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038FF02-FC95-4478-B7CE-8D097D1DD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8BFBEB7-A738-4575-992E-B44A680BD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23</a:t>
            </a:fld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565933A-8225-4A2C-9AE4-31537B3FEC8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71538" y="0"/>
            <a:ext cx="11320462" cy="577850"/>
          </a:xfrm>
        </p:spPr>
        <p:txBody>
          <a:bodyPr>
            <a:normAutofit/>
          </a:bodyPr>
          <a:lstStyle/>
          <a:p>
            <a:r>
              <a:rPr lang="pt-BR" sz="2800" dirty="0"/>
              <a:t>Levantamento dos Serviços Prestados 2025</a:t>
            </a:r>
          </a:p>
        </p:txBody>
      </p:sp>
      <p:graphicFrame>
        <p:nvGraphicFramePr>
          <p:cNvPr id="8" name="Tabela 8">
            <a:extLst>
              <a:ext uri="{FF2B5EF4-FFF2-40B4-BE49-F238E27FC236}">
                <a16:creationId xmlns:a16="http://schemas.microsoft.com/office/drawing/2014/main" id="{74B338E5-1C54-4DC1-A44D-5493937961EF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0" y="511949"/>
          <a:ext cx="11887200" cy="58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30489549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85665224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120967066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071874274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78464224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7404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2089129"/>
                  </a:ext>
                </a:extLst>
              </a:tr>
              <a:tr h="617025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 aos medicamentos Básicos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3888"/>
                  </a:ext>
                </a:extLst>
              </a:tr>
              <a:tr h="570070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 aos medicamentos para Tuberculose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682531"/>
                  </a:ext>
                </a:extLst>
              </a:tr>
              <a:tr h="597255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 aos medicamentos para Hanseníase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044205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Talidomida</a:t>
                      </a:r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824752"/>
                  </a:ext>
                </a:extLst>
              </a:tr>
              <a:tr h="430850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 referente aos medicamentos pelo programa de Tabagismo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354908"/>
                  </a:ext>
                </a:extLst>
              </a:tr>
              <a:tr h="4349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Atendimentos referente ao</a:t>
                      </a:r>
                      <a:r>
                        <a:rPr lang="pt-BR" sz="1200" baseline="0" dirty="0"/>
                        <a:t> tratamento para Sífilis</a:t>
                      </a:r>
                      <a:r>
                        <a:rPr lang="pt-BR" sz="1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345416"/>
                  </a:ext>
                </a:extLst>
              </a:tr>
              <a:tr h="5873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Atendimentos referente ao tratamento de Toxoplasmose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50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Atendimentos</a:t>
                      </a:r>
                      <a:r>
                        <a:rPr lang="pt-BR" sz="1200" baseline="0" dirty="0"/>
                        <a:t> referente ao tratamento de H1N1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50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Atendimentos referentes</a:t>
                      </a:r>
                      <a:r>
                        <a:rPr lang="pt-BR" sz="1200" baseline="0" dirty="0"/>
                        <a:t> ao tratamento de Brucelose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797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038FF02-FC95-4478-B7CE-8D097D1DD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8BFBEB7-A738-4575-992E-B44A680BD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24</a:t>
            </a:fld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565933A-8225-4A2C-9AE4-31537B3FEC8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71538" y="0"/>
            <a:ext cx="11320462" cy="577850"/>
          </a:xfrm>
        </p:spPr>
        <p:txBody>
          <a:bodyPr>
            <a:normAutofit/>
          </a:bodyPr>
          <a:lstStyle/>
          <a:p>
            <a:r>
              <a:rPr lang="pt-BR" sz="2800" dirty="0"/>
              <a:t>Componente Especializado ( Descentralização)</a:t>
            </a:r>
          </a:p>
        </p:txBody>
      </p:sp>
      <p:graphicFrame>
        <p:nvGraphicFramePr>
          <p:cNvPr id="8" name="Tabela 8">
            <a:extLst>
              <a:ext uri="{FF2B5EF4-FFF2-40B4-BE49-F238E27FC236}">
                <a16:creationId xmlns:a16="http://schemas.microsoft.com/office/drawing/2014/main" id="{74B338E5-1C54-4DC1-A44D-5493937961EF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0" y="511949"/>
          <a:ext cx="11887200" cy="5278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30489549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85665224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120967066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071874274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78464224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7404">
                <a:tc>
                  <a:txBody>
                    <a:bodyPr/>
                    <a:lstStyle/>
                    <a:p>
                      <a:r>
                        <a:rPr lang="pt-BR" dirty="0"/>
                        <a:t>PACIENTES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FATOR DE LOCAÇÃO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DISPENSAÇÕES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POR DISPENSAÇÃO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2089129"/>
                  </a:ext>
                </a:extLst>
              </a:tr>
              <a:tr h="617025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R$20,00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R$</a:t>
                      </a:r>
                      <a:r>
                        <a:rPr lang="pt-BR" sz="1200" baseline="0" dirty="0"/>
                        <a:t> 15.500,00</a:t>
                      </a:r>
                      <a:endParaRPr lang="pt-BR" sz="1200" dirty="0"/>
                    </a:p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2º</a:t>
                      </a:r>
                      <a:r>
                        <a:rPr lang="pt-BR" sz="1200" b="1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quadrimestre de 2025</a:t>
                      </a:r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3888"/>
                  </a:ext>
                </a:extLst>
              </a:tr>
              <a:tr h="57007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682531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824752"/>
                  </a:ext>
                </a:extLst>
              </a:tr>
              <a:tr h="43085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354908"/>
                  </a:ext>
                </a:extLst>
              </a:tr>
              <a:tr h="434969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Atendimentos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referente aos Medicamentos Especializados</a:t>
                      </a:r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345416"/>
                  </a:ext>
                </a:extLst>
              </a:tr>
              <a:tr h="5873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Montagem</a:t>
                      </a:r>
                      <a:r>
                        <a:rPr lang="pt-BR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novos processos de medicamentos especializados</a:t>
                      </a:r>
                      <a:endParaRPr lang="pt-BR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50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354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/>
                        <a:t>Pacientes</a:t>
                      </a:r>
                      <a:r>
                        <a:rPr lang="pt-BR" sz="1200" b="1" baseline="0" dirty="0"/>
                        <a:t> com Processos de Alto Custo</a:t>
                      </a:r>
                      <a:endParaRPr lang="pt-B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301</a:t>
                      </a:r>
                      <a:endParaRPr lang="pt-BR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8481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254375"/>
            <a:ext cx="12192000" cy="14700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Fisioterapia </a:t>
            </a:r>
          </a:p>
        </p:txBody>
      </p:sp>
      <p:sp>
        <p:nvSpPr>
          <p:cNvPr id="68610" name="Text Box 8"/>
          <p:cNvSpPr txBox="1">
            <a:spLocks noChangeArrowheads="1"/>
          </p:cNvSpPr>
          <p:nvPr/>
        </p:nvSpPr>
        <p:spPr bwMode="auto">
          <a:xfrm>
            <a:off x="3236383" y="5634154"/>
            <a:ext cx="895561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endParaRPr lang="pt-BR" b="1" i="1" dirty="0"/>
          </a:p>
          <a:p>
            <a:pPr algn="r" eaLnBrk="0" hangingPunct="0">
              <a:spcBef>
                <a:spcPct val="50000"/>
              </a:spcBef>
            </a:pPr>
            <a:r>
              <a:rPr lang="pt-BR" sz="1400" b="1" i="1" dirty="0"/>
              <a:t>Coordenadora Aline Adriane Moreira </a:t>
            </a:r>
          </a:p>
        </p:txBody>
      </p:sp>
      <p:sp>
        <p:nvSpPr>
          <p:cNvPr id="68611" name="AutoShape 2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2" name="AutoShape 4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sp>
        <p:nvSpPr>
          <p:cNvPr id="68613" name="AutoShape 6" descr="data:image/jpeg;base64,/9j/4AAQSkZJRgABAQAAAQABAAD/2wCEAAkGBxQTEhUUEhQUFhMXGB8YGBcWGBsdGBcgIBwhHBobHxgfHSggGBomHhoXITEhJiktLi8xGyAzODMsNykuLiwBCgoKDg0OGxAQGy8kICYzNC80LTQvLywsLS4vLC8sNCwsLCwsLCwsLCwsLC8sLCwsLCwsLCwsLCwsLCwsLCwsLP/AABEIAGwB0QMBEQACEQEDEQH/xAAcAAEAAwEBAQEBAAAAAAAAAAAABQYHBAMCCAH/xABLEAACAQMCAwQGBQgHBwMFAAABAgMABBESIQUGMQcTIkEUMlFhcYEjc5GxsiQlYnJ0gqGzFSYzQlKSwggWNFOEosFkw+E1Y5Oj0f/EABoBAQADAQEBAAAAAAAAAAAAAAACAwQBBQb/xAA3EQACAQIEAggFAwMFAQAAAAAAAQIDEQQSITETQQUiMjNRYXGBI6GxwfAUNJEk0eFCQ2KS8YL/2gAMAwEAAhEDEQA/ANxoBQCgFAKAUAoBQCgFAKAUAoBQCgFAKAUAoBQCgFAKAUAoBQCgFAKAUAoBQCgFAKAUAoBQCgFAKAUAoBQCgFAKAUAoBQCgFAKAUAoBQCgFAKAUAoBQCgFAKAUAoBQCgFAKAUAoBQCgFAKAUAoBQCgFAKAUAoBQCgFAKAUAoBQCgFAKAUAoBQCgFAKAUAoBQCgFAKAUAoBQCgFAKAUAoBQCgFAKAUAoBQHnPMEUsxwBXUr6AqPBu0S2luZbWVhFKjYXUfA48hq6Bx0Kn5ewaJ4aSipLVHLlyBrMdFAeN1dJGMuwHsz1PwHnXUm9gVngHPcFzeTWeQssZym+RIMeIA/41819nwOLqlCUIqRxMtlUHRQCgFAKArPPXEZoUt+4Z1aSdYzoVGZgVY4AcFc5ArRh4Rk3m5L82M+IlOKWXm/zcjeGcRvJZvRriYW00dusjaFjLSFifF4gV0qAAQo653xU5wpxjnirpvzK4SqyeWTs7eWpC8T5zuRBayCRlLi5DNFGjCQxYCPh1OlMnLEeWauhh4ZpK3hv5lU69TJFp+Oy8Niee5ujcWcZumX0iJncRrCUBRFPgZoySpJJ3J67Yqm0Mknl2fn/AHLnxM8Vm3Xl8tDzPNz/ANIAeL0Iv6Nnuzo7z/H3unB8eY9OryzinAXC/wCW/t6fM5xpcX/jt7+N/kTPJXEnntVeV9chaQZIUEhZGUbKANgAOlVV4KM7JaafQuoScoXlvr9SfqkuFAKAUAoBQCgFAKAUAoBQCgFAKAUAoBQCgFAKAUAoBQFG5r5we3vEVNXo8Gk3REbMv0hwAZApEWhfpNyMgjrWulQUoXe729vrfYpnKSkrbczjHMtwszt3+tRxL0NbconiQhDlWVQ+pdZOSSMDepcKDilb/Te5y873vz2I+75w4jHb3elNYSSbu7ohMRpFIUcMoUKZBhdIxvqJ/umrI0KTlH20839vEi5VUml/JptnOGAXWGdVXVuNQyMgkDpnr0Fee0aEZ/fcz3cSX0qzJKkAK6tCiNJDKFwmBqdY42BcsT4ts7GtsaMJOKatf6W+72KJSmrtO50XfMVzFb8SCzLK9oyaJ2RfEHRWIKoAmpS3sx0yDUY0oSnDS1+XuJSmoys9uZKc5cQmglt2SdkiaaOOVVWJtIdiA2GUuSzYXbYAE42qFGMZJprWz8f/AAlUzXVn9Dt5p5lWz7vKhy7AFQxDhSyoXChTkAuMklR0GckCoUqXEuTnLKcnPfEZ4hELeYJJIWRIwql5XwNG7AhYl8TOdjjGCPOWHjGV8y/wv7+BGo2tmRFzzNcC4Y96oWO8htfRwq/SCRFLSBsa8nUWXBxhDsatVGGXbdN39CLcr3v7Es3MzQjiUk+GS0cBFQYyDErgZ33JcAnp8Kq4KlkUef8Acnmau2dPJHFJJ4XFxq9JicpMCEAViA4VShIZArLg5J9tcrwUZdXZ7Cm3brbliqgsFAKAUAoBQGQ9sXOstuTbojo5HgY+rpIIMikHdh0A8uvx9HB0Iy6zZCTMKiuWU6gxyevnn45616ziiBZeA84XiOkcMjgswVVR3UEk4HhBwd/dWetSpRi5ztZatu23qdTZbuaOdOI2bKspca0Uj6VuuhS/QA7MSOtYMHwMTFuKtbk1Z+WnnyJSuimcS50vJCcuUJHVc6iCMjxHLbgg5Br0YUKa21ItkBb3bwyLIjMkiNqVhsykHr8alWyZLy2OLXY/W3JXEp7iyhluou6mZcsvt9jY6rqG+k7jOK+emoqXV2LicqIFAKAUB4XNnHJp7xFfQwdNQB0sOjDPRhk7iuqTWxxpPc8OJcHt7jT38MUun1e8RWxnrjI2qUakodl2OOKe6Ps8NhJjJijzGCsZ0L9GCMMF28IIwCB5VzPLXXc7lXgfyHhMCGMpDEpiBEeEUd2G9YLt4QfMCuucne73OZV4H8PCIDF3Jhi7nOe70LoznVnTjGdW+fbTiSvmvqMqta2h/LDg9vAzNDBFGzesURVLee5A33pKpKWkncKKWyO6oEhQCgFAKAUAoBQCgFAKAUAoBQCgFAKAUAoBQCgFAKAUBynhsJEimKPTLkyjSMSZGk6xjxbADfyFSzPTXYWOez4BaxSd7FbQJL/jWNA/v8QGa66k2rNuxyyPY8Kg7tou5j7pyS6aBoYk5YlcYJJ3Oa5nle99RY9IbGNWd1jRXcAOyqAz6RhdRAy2BsM9K45NqzYsjhtOWbOLV3VpbJrUo2mJBqU9VOBupwMg7VN1qkt5P+RZHtDwO2WEwLBCIG9aIIuhvblcYPQfZXHUk5Zr6iyPqfg1u8yzvBE0yerIyKXXHTDEZGMn7aKpJLKnoLI/vEOEQTlWnhikKeqZEVivQ7EjbcA/IVyM5R2dg0mefE+BW1wQ1xbwzMowDJGrED2DUDgV2NScey2hZH1/Qtv3qzdxD3yDSsndrrUYwAGxkDGR8DTiStlvoLI9Tw6I95mKM97/AGuVH0m2nx7ePw7b+W1czS012O2HDuHRQJ3cEaRJnOmNQq5PU4HnSUpSd5O4sdVRAoBQCgFAKApXatwWO4tVLjxI/hI6+IEMvwOx/dFW0q8qTvEprScY3RglrwvuG14ickY0TLrx+lgEAHy39p+NWz6QdSGWV0/GLt/c82ddyjad0/J2f3Jjlvh8E9/BEsJjRdUn0RYuukalLOxOV1KBtj1tt6oq4mrVi4yejVjXQxEp3ll0LhzZwOKZmmuXkYRnRFGQRH6viJ9rNgEHIyQeoGKpwz/T3dNWv+fnm292WVK7yZmULilzFcSfRRTNdqqBQrNIu2xBQ6mA0kgYbqATuTWunilkcJrR+H5+IgpqrHrJ2Z2cn8ryS8UtvTESNO8BMbsodtILKvdZ1noM5HTOavqOEaCjTbsW0YRirR2P0zWAvFAKAUAoDN+25B6Pbt5iUr9qkn8IrfgH12vIwY9XgmZzGt3Y9zcrqjEoDxuDlXHXDAHfr6prc+HVvB62MCjUo2muZofaPfLdcIguAManR8ewlWVhn2Akj5VhwscldxN+KfEoKRnCWd1bxRXaa0jc4SVG8wSMHByPVOx2Nb81ObcHv4HnqFSCVRG18tcX9P4brcDUyPHIANiQCDt7xg499eTVp8KrZHsUp8WldmJ8A4BcXmv0dQ5jALDUAd84xkjPQ169SrCnbNzPHp0J1L5eRq3Z1wRouHTCZGV5TIGVhggAaMEH4MfnXmYqpmqrLyPTwtLLSalzMu5Y5bnvu8EBTMYBIdiM6s4xsf8ACeuK9GrWjStm5nm0sPKrfLyL5wTl57fg9/6QhSVg5weuI18PxGoMQR7ax1KqnXhl2/ubqVFwoSUtyhcH5burqJ5bePvFQ6WAYas4zspO+x8q2zrQhJRkzBDDznHNE0604V3XL8iOpDGB5WBGCCcuMjyIAUfKvOlPNiU142PTjTy4bK/ArXIcTHhnEe7VnkkxEAoyTqGkD/8AYfhWjENcaF9lqZsNH4M7bvQq3G+Wrq0RHuI9CudI8Sk5xnopONq0060KjtFmWph6lNXkS3AeT7vvrOVoiYJJIn1qQQFJDbgHK7e0VVUxFPLKN9dS2lhqmaMraaEhwm3A5hK+QuJWx+6zj+JqE3/S38kWQjbFe7L12rxg8NlPmrIR/nUfcTWPB96vzkbMYvgsh+zS1B4ROCM94Zc/5Av/AIqzFS+OvKxXhI/Afncy7hXCZ50kkgQuIQGfSRqAOcEDOT6p6eyvSnUjBpS5nmwozkm48jUOyHmeScSW0zl2jXXGzHLFc4YE+eCVwf0vcK87G0VG0ono4KtKScZci6c0X/cWlxL5pGxX9bGFH+YislKOaaRrqyywbM47EL/ElxCT1VZB+6dLfiWt+PjopGDo+Xaia3XmHpnPxGIPFIp6MjA/MEVKLs0zkldNH505f4DcXmv0dQxjALDUFO+cYyRk7Gvcq1YU7ZuZ4NOhOpfLyLn2ec4zQ3As7xnKs2he8zrifOApJ30k7YPQ4xgZrLicPGUc8P8A02YWvKMuHMl+26Mej27eYlKg+4qSfwj7KqwD6zXkWdILqJlCh5NvGSCTuyYpygDqQ2kOQAWAOVG/XpW14mmm1fVGJYSpo+TP0HFGFUKuwAAA9w2FeG3c9xKxUe1mMHhspPVWQj3eMD7ia1YN/FRlxi+CzHIbK5ihS8TWsZYqsqNghgcYODldx57GvVcoSk6b38DyVTqRiqiNRk4z6dwKaSTBkVCsmP8AEhDA48sjS3uzXncPhYlJHp5+Lh22c3Y1ArWl0SPWk0H3gINv+4/bUsc7TiQwEVw2Q3YnHm6mY9VhwPm65/DVuPfUS8yrAR67ZMdt8Y7q2fzDsv2qD/pFVYB9Zot6QjeKZy8y8FRuB2sw2eGNGz7RIQGH+Zg3y99SpVGsRKPj9iNaknh4vwOjsV4wCk1sx8SnvU94OA32EKf3qjj6eqn7EsBPquBd+buMC0tJZj6wXCe9jsv8Tn4A1ko0+JNRNlapkg5GddiVnqluJjvoRUGf0ySfwD7a3Y+Vkonn9Hw1lI4+zO3A4vIuP7MS6fdhgv3E1LFP4C87HMLFKu/cnu2+MdzbP5iRl+RXJ/CKpwD6zRb0hG8UzpvrYf7ugf8Ap0f56lf76jGX9V7k5QX6a3kfPYmg9FmbzM2M+4IuPvNdx/bXocwC+G/U0SsJuFAKAUBT+03mJ7K3WRPW1ZBPTK4Ok+0EatvdUZMorzcbJcyy2/EFMUcjkIHVWAYgesAce874qRddcysdpTSNCkUTxISclpC2wxgEBVYk7n7K6qcp7FVaDmrIxeWzto7kQzyTkp65jCpGNsglvG3s20g1ohgJOOa5mp4SEb5tTr5U5sgimue5gCBkYq4MjSOsYLYLFxpBAJwAN8Z6VbVwUaUYvxaX8u31Zb1acUktLpfy7fVk3e8xyJcd3GkbpKW1GZYtKaMEszGMtpUYcbnqPOs0JUeDKpJbWslq3fZLXdvTyZGhUjWVraeZ9XXHbmyj1LDNcaiBh1fRjzdwNo2bHhiQLpG7bnTXmYOqsZVadWMPRr/rBXV0uc5XzPSCtqbZJQjt+eZRL3jHo/E47oZ7xJRJKo04XxbxDSAMrHpQ489VfRU4Snhlm9nrrp2tbvV3a8rGeE83W5cvT8+R+pY76M6MOvjAZNxlgdwQPOvLLrrYqHMHNLJxS0tY85Z8OvkylCSflsf3TUW9SpyfESRd6kXCgFAZz24n8jh/aB/Let2A7x+n3Rkxq+H7kLzrIv8AQPD8+se70+3+ybNXUP3M/f6lVdfAieV6T/uzBn/mn+e+KL92/wA5Br+lX5zOu6lUcsLqxlsBfefSM7e/AY/AGopP9X+eB1/tfzxJXsZB/o6YnoZnx/kQffmq8d3q9CeDVqbITsGbL3X6kf3vVvSG0fchglZyNcuPUb4H7q81bm57GSdg5y91+rH9716XSG0ff7GHBK2Y0bnP/gLv6iT8BrDQ7yPqjXW7uXoU7sMP5LP9d/oWtXSHbXoZ8Euoy485n833n7PL/LastDvI+q+ppqdh+hTeww/k1x9d/oFaukO2vQy4JdRn87dD+T2/1p/AadH9t+gxq6iLryh/wNp+zx/gFZa/eS9WaaPdx9DNOGN/WV/13/lGt0v2n54mNL+q/PAu/amfzZcfufzFrLhO+X5yNOJ7pkb2WH80/OX7zU8X3/8ABHDdyV3sJkA9MJIACxEk9APpM1f0h/p9/sU4JWzEf2OsG4nIU9XuZCPhrTH3ip43Sir+KIYRLiuxb+2niPd2Kxg7zSAEfor4z/EJ9tZsDC9S/gaMY/h28SmctwHh3F7VGOBLGgOfbLGBj/8ALt8q1VXxqEmuX2/wZqUOFWS8Tc68g9M87j1G+B+6urc4zJOwhvpLr9SP72r0ukNo+5gwK1kc3bZw8RXMNwmxlUgkf4oyMN8cMo/dqWAnmg4vl9yONhaSkiT7Vr7vuF2U3/MdH/zRMarwcctaUfD+5Zi3mpJl55H/APp9p9RH+EVjr97L1NVLsL0JyqiwqPasfzXP8U/mLWnB98vzkZ8V3TKfYSKOWZNWN2IGfb3wx881qkn+rVvzQojb9NqeXJBP9BcR9mZP5SZ/8V3EfuIe31OUF8CROdiB/Ip/rz/LSqsf3i9PuWYJfDIbsQb8ouv1F/Easx/ZiV4JayJbtzP5LB9d/oaq+j+2/Qsxq6i9T34+f6uL+zwfijrlP917v7nZr+m9kZVyrxlrO6hnOQgPi/SQkq/x8/mK9GtT4kHEwUZOnNSLn2zcf72aO1iOpYx3j43yzDK/Yhz+/WXA0ssXNmnGzzNQRLdhf9jcn/7i/hqrpDtIswKtFkV2cSD+mrvJ/wCf/OFWYn9vH2+hCgrV5e5M9uMg9FgwQfpvI/oNVWAXXfoTxusESV2f6vf9Gv4BVa/c+/3LP9j2ObsSP5DJ9e34EqWP7xehDBd37mhViNgoBQAigMY5r41PbzyWvEIzNaMfBrTWrA50lW6hxnGx2Oard9jHGc6dRZ9Vf5eRJcsXEvEeIxTyI0NpCrNCj+EzuNgwT/AoOR7xtnfEi5R613uQHafzWUu3j1MqNlCRnw6CoGQCGKkhwcEHDEj2H06WHcqV477k29Rwu20qiIiqwEQKkNoYyKv0gOrUSWbfJJ3/AEQT4OLnKdVtu728lyPRopKG1iMvYLf0uOQLqEytAZJCE1sT3bFYgupnw6jUDjqTkbttp1qzwrUdVHrX9Osvoedj4qMZStZ2v7rX6o7eHW2m3SRxmQpGQ2zdI4zrwdmOpExqIXKgnPQ5qtWMq86MdUrprbeU9PHZu9k3Z2S5rw1Xy15Ri9n/AA80vtrom9dijcQ50uWlLxu0e/UEM5wc+KQjLD9HZcbAY2r3KPQ2FhS4coJrwtZe0dk/PtX1cm9T1eH1s83eXj/ZbL8u2Vt2ySdt/ZsPs8q9TLpYsNw4Nm95egYMO/tmMS741YOlUyengMfzUdK+cxMbTZDEQUoLyOC35wNsIjJbyScR7vugxiJmwGYBckZzuMnGSAtZ1uISlkjG2uuvj4fxqa1ybDcLbK14T6RITI65JEefVQezSoAOPPNTRfBWROV0kKAzXt3P5FB+0D+XJW/o/vH6fdGbFrqGbcOsL/iRghUSPHEoRGZdMUS7b6gADsB7WOPOt0p0qN5c3/LMihUqWT2NM7TuHLbcFSBN1jaJAT1ODuT7ycn51gws3PEZnzua68bUrGQ2k890be0Mvg1BIlc4jQueuw8yTvud69OSjC87GFZp2hc/RvAOCJZ2a26HIRTlv8THJZvmSdvLavDqVHUnmZ6kIKEcqPztyzwG6u1k9FXUY1UsoYKSDnGMkZ6Gvbq1YU7Z+Z5saUpXym59nfCnt+GosoYSuGkcNnUCegIO4IULtXkYmanV02N9GOWnqYZy5wK6uxIbVS5jVS4DBWwc4wCRq6GvXq1YQtn5nnwpSlfKa3wbhb2/L84lDCV4JpHDZ1AlSFBB3B0BMj25rzZzU8SrbXRtjDLRaZlPBeXby4gkmtkZ0jbSyo3jzgHZc5bYjpvXo1KtOElGRihSnKN4m1T8ONvwKWJvWWyk15/xGNmf/uJrylPPiE/NfU9FRy07eRB9g5/Jbj64fgWrukO2vQqwi6h89vJ/Jrb60/gNOj+2/QYtdVF45O/4C0/Z4vwCslfvJerLqXYXoZjwtv6zv9Y/8k1vl+0/PEzJf1H54F57Vj+a7j9z+YtZMJ3y/ORfiO7ZGdlB/NHzl+81PGd//BGh3Rh9lxSWOORI5GVJQBIFONYGcAnrjdtvPNevKEW02tjz7yV0jcuyLlgW1v6QzK8lwqsNO4VOqrnzJzk/IeWT5GMrZ5ZeSPQw1LJG/iVbtj4ijcQtYZTiGMK0uMnAdxr2G5OhQce+tGCg1TlJbsqxLTmk9iI7TeZ7e5uLe4s3JeNcHKMuCrBozuBnctVuFozhFxmtyFecZSUom7WF2ssUcq+rIiuvwYAj+Brx5RcW0zendXPS59Rv1T91FudZj/YE30l3+pH9716fSO0fcxYRWud/b04EVqPPW/4Rn7xUOj+1I7jOyiL56OOBcN+Mf8lqsw/7ifv9TldfCRCcA5LvXks3ZGNtMyMWVsgIfEdQBynhBG+2cDNW1MRTSkuaKoUJ3V9j9CV4p6RT+1o/mu4+KfzFrVg++X5yKMT3bMS4f6ddRR2kKyyQqxZUVfAGJ3ZnxjzO7HA91erLhQk5vRmBKpOOVbGwz8A9B4FcQkgv3EjSEdCzDJx7QNlB9gFeYqvExCl5o3qnkpZTg7Cz+Qz/ALQf5cdT6Q7xen3ZDCq0CF7C2/Kbv9RfxGrekOzEhhFqyY7eD+S2/wBf/oaquj+2/Qni11D35gP9Wl/Z4PxR1yn+6939zsu49iiz8F73gUNyo8cEsgb3oz4P2NpPwLVrVTLiHF8zO6d6Kfgfzs+4OZo727kyVht5EQnfxmMj/tTb94UxNTK4wXN/cUKd05Mt/YKfoLn6xfw1m6Q7S9C7CLqszuTgs15xC6it1DOJZWwWC7CQgnJOOpFblUjTpRcvBfQzSpOdRpHlzDyld2SK9zGEVm0gh1bJwT0BPkDXaVeFR2iyM6EoK7Nfuz/V3/ol/AK8xfuvf7m//Z9jm7DT+QyfXt+BKlj+8XoQwi6hotYTUKAUAoDNubecJ7G5MV0qtayE6H0bMp6rkdHGcHOfb51BvkZXWq06nluQPAeNyXF6L4RtFwyzjYozDGsEd0AN8HGGO3TSfM0WhOcnKbrTKFz7j+lG70/Ribf2aDJqz8CrA19BRvwOrvb7E3vqW7ivE3aSQWsffOkhVtEqRtHpw6HLg5XWzYIH9wDIxXzk8G8sZO6v/k2qvq0tTh49xGIIkoMb6LnTGMqqq2CxywBJVNZOf1d8AVopYSbU6WqUou9t7Xe3m1oZMb8ai43tfTztbWxDXvErjiObS0jWU41yMPACFI9XW3gQEjqdz5DODrwmApYSSrTbTV0r2b13vZJNvx+b0PPw+CjTlmW/z13vaybfN/N6HNc8mv6OixqPSFy04kypU940SRiQ/RDdW2LBmJGM7AX0cY516jk+qmor/qpOT587eCS8ze46Iql7ZyROUlRo3HVXBBHyNenGcZK6ZA0jkou/B5raHxzmR7oxjqY8LC2PawILY9nvr5/GO9SxVW66yIs9pzs9rGgIEl9MqIIFUmUso0b7+EbefvrKrl3GlOEYpbK1zVeCibuI/SSpnIy+n1QTvpHtA6Z88ZqZYr21O2h0UBmPb62LK3/aR/Kkrf0d3j9PuijEK8C3dnxzwyz+oT8IrNie9l6lsOyiC7bGxwxvrY/vq7A98iuv2GZVx3gxXhthfR53DRSEf3WWRzG32Arn9FR516NOperOm/X5GaUOopI3TlbjgvLCO4GMtGdY9jgYcfaD8sV5FWnw6jibIyzRuZn/ALPLZe7+ri+9639JbR9/sU4dWbNYPF4XeWBJFaSNNUgU50Z2AY9ATg7ddq83JJJSa0L7rYyj/Z7f6S7/AFIvvevS6S2j7/Yow6tc03nk/m68/Z5PwGsGH72Pqi6fZZSuwJvyS5+v/wDbWtXSPbXp9yrDK0Sz81cXhm4fxFYXV+6t5VcqcqGMTHTq6FhtkeWRWejCUasLrdr6lzaaZV+wFs2tz9cPwLWjpHtr0KcMuqfPb82La2+uP4DTo7tv0GJXVL3yWfzfZ/s8X4BWSv3kvVltPsoyK6vBb8zlpDhe/AJPTEkQUH4eMV6Sjmwll4fRmd6Vrl77abxU4Y6kjVK6Io9uGDn/ALUNZMDFusn4FtfsM5+yRvzMfjN95ruM7/8AgUe7Ms5N4Gbyy4gEGZYVhmjHmdPe619+VJ29umvRr1OHUhfZ3X0M8KeaMjR+wvj/AHts9qxy0J1J70c5+eG1fJlrBj6WWamuf1L8PLq2fIqkPBv6Z4xeAyMkaFvGAD6hESAAnoQC3yrS6n6ehHx/GVOnxKjue3O3ZgtlaPcpO8hQrlSgAwWC5yD5ZFcoYx1JqLVjlTDqMbo0Hsi4l33DIcnLRFoj+6fD/wBhSsWMhlqvz1NFF3gi33PqN+qfurMty0xv/Z8bMl3+pF9716nSO0fcy4ZWuRvbFxgXd/FbQePuvoxjzkkYalHtxhB8c+yp4KHDpucuf0RGu80lFFi7aLUQcNs4h0jlRB+7Ew/8VRgXmqyf5uTrxtCxdOSrlI+FWjyMqILaMlmIAA0Dck9Ky103Wkl4svjpEm+HXyTxLLEcxuMqcY1DyPwPUfGqpRcXZnU7lW7Xj+arj4x/zFrRg++X5yKq/YZz9izZ4XH9ZJ+M13Hd8/b6HaPYRM9oJ/Nl59Q/4aqw3ex9Sc+yypdghzZXH7Qf5UdaukO8Xp92VYddQq/Y1eCHik0DkAukiDPUujg4/wAokPyq/GxzUVJFVBZZtEz2/wB8oS1hz4izyEewABR9pJ+w1V0dHWUieJ2SJPmFv6sr+zW/4o6rp/u/d/c7LufY6OyO2Sbg/dSDKO0qMPcSQf4GuYxuNe68iVFfDsSMPL62HBp4AQxWCVnfpqYoST9wHuAqt1XVrqXmjqhlhYrXYA30F19av4a0dI9qPoV4ZdVkR2XPnjt5/wBR/PWrMV+3j7fQ5TXxWTnb62LS3+v/APbaquju2/T7ksSuqSV439Wwf/Qr+AVWv3X/ANfcnb4fsc3YO2bCX9ob8CVLpDvF6EMN2DSKwmgUAoBQETzHapLGqTIHhZwJNskAg4xtkZbSuRuNW2OoHGk9GZ92ky29pYvFaKkIlBiEYGkElhqbuyQVwC3ixvkewVCSOVKihScfz80I3nLkVb6GCa1kDXCRJHIDjTNpXCsDnAk2xp6kEdMVvweL4fVlsdlBWTTvoYpc27xsUkVkdThlYEMD7CDuDXtpqSuiouXZZyrHfzyCcMYYk1FVbTqZiAoLdQMBjtv4ayY2u6UVl3ZKKubpwrhMVtGkUKaUVdIyoJ675OAWOTnJ6/KvGnOU3eRZY8+Ly2scLi4MUcM2rWHKrrBGGG5ySR5jcbUgpZrwWoZhnBOB3V+y26vKeHrKQszoWVFGR4MjUMjqowNwWx1Ho4mooLTSTWpCKuaBPYw2N8hgZdLCOBELgEBQNYZtQABVCdXtfcZ2HjtZmmSp1OFWkt7q2nJ6PmvbTxLNwW7tpOKBrSEh2jJnZ4yulQMDSzD1tRQeE4YMT4sAiwJJbF/odFAKAzjtr4RcXUFvHbQvKRKXbTjwgIVHUjrq/hW7A1IQk3J20KqsXJWRZuz+3kj4dbRzRtHIkehkbGRpJXy9oAPzrPiGnVk07onHYhu2Lhs9xYrFbRNK5mUkLjIUKxJ3I89I+dW4KcYVLydtCNWLcbI+OS+Wmk4KLK8iaNj3ikNjUuZGdHHlkZUj3iu161q/Eg/ywjDqZWQPZxw6/sPTLWe3kaEq7ROuCrOqkbb5AkULjPmAPOrcVOlVyzi9fz6EYRcbozy15L4vGCEtrlAwAYIwUNjyOH8Q69a3SxFB7tFXDnd2NQ7KeXJ7Oxu2mhZZ5CdMZxqYKnhHXqWZvOvPxlWNSpFRehbThlTI/sS5eu7Sef0m3kiV4lAZsYJVumxPkx+yp46rTqRWV3FOLTdzQeeYJJOH3UcSF5HiZFUdSWGn/wA5rFQaVSLe1y17GAR8mcXVSi21yEY5ZAwCsfaVD4J+Ney8RQbvdGRUppWNN5f5ang5fuIO5b0mZZSYttWW+jXzx6gU1gqVoyxKlfRWL4xtCx69ifB7m1iuUuYHiLOrKWx4vCQcYJ6aR9ormOqQnJOLuKUXFWZ8dtnBrm6S2S2geXSzsxXHh2AHUjrk/ZXcDUhBtydhVi5KyLlyTC6WFqkqFJEhVGVuoKjSfurLXadSTW1ycVZGfds/JE07rd2qGRtOiWNd2wM6XA/vbEggb7L7624LERisktCqrTb1RTbXlHil7E8k4uSsEZ7pJi2t2yAERHOQPMt7h18tMq9Gm0o213sV8OUtzSOzfh1zb8JuIpoHSUNKUQ41OCgK4wcbtkdfKsOKnCdZOL00LqcWo2ZFdiXL93aS3AubeSJXjTSzYwSpbI2J38X8DVuOqwqJZXc5Si43ucfEeVr3hvFTc8OgaaBwx0oQAof1ozk9A2lx8FHkalGtTq0clR2ZzI4yuiX7EuXLi1F011C8buYwC+MsBqJ6E+bb/KqsdWjPKou6JUotXuXfnKxM9hdRKpZ3hcKo6ltJKge/VistGWWpFvxLJK6KP2KcMvLX0iG6t5IkYrIhbGNXqsNid8aPsNa8dOnO0ou5VSi4qzNI4ixEUhVSzBGwo6scHA+Z2rBHdFzPzbY8n8YiBEVvdR6gA2hwuoDyOHGRuete7LEYeW7Rk4c76Ghdl3ZpJbyi6vQBIv8AZRAg6SRjWxG2QCcAZx164xixeMU1kht4llOll1ZJdtfCLi6gt47aF5SJS7aceEBSozkjrq/gahgakISbk7aEqsXJWRlM3JfF3VUa2uWVRhVZgVT2YBfCge6vQWIoJ3TRTw58z9KcNtBDFHEvqxoqD4KAB91eHKWZts1JWVisdq9jNPw6SK3iaWR3TCrjOA4Ync+xf41fhJRjVTk7IjUV42Ofsf4fPb2BiuYmidZXIDYyQQCDsT5kj5VLGSjKpeLucppqNmS/aBbSScOuY4UaSR49CqvU5IH8Bk/KqsO0qsW9iUtis9inCLi1guI7mF4iZQ66seIFAu2Cemn+IrRjqkJyTi76EKUXFWZTu03ke6hvWurOOV45G7wGEEvFJ1bZfEMt4gw9p6Y304XEQlDJN7ePNFdSm73REXXI/FLiD0qaOeSZnVFSQ5l0aWJdgxyqghQB13O3ttWJowlki0l8iLpSkrs0bjXC7l+XY7ZYHNx3cUZi21DQ66j1x0XPzFYYTgsS5t6al0o3hYkex/h09vYmK5ieJxKxAbG4IBB2J88j5VDGTjOpeLudppqNmT/OUTvYXSRIXkeF0VR1JZSB99U0WlUi3tclJXVik9ifBrq1W6W6geLUUZC2PFgMGGxPTw/bWrHVITcXF3K6UXHch+zXl+9h4s889rJHFIJfE2MDUwcdDnyx86txNWnKioxeqsIRak2TvbZwi5uoraO2geXDs7FceHC6RnJHXUfsqnA1IQk3J2O1YuSsjoveH3J5dW3EDm57hIu621ZDKp88eqC3WoxnD9Tmvpe9yTTcbH87FuE3FtazR3MLxMZta6sbgoo8ifNTXcdUjOacXfQjSjlVjQ6xFooBQCgPC9g1xsmcEggH2HyPyODQFB5h4zIBP30no+sQ92soY4Kk99pAQg6gVHhO+OorjaRCdSMO07EZHxCG6DK08s4EiGOOAFGDHKqmZERI0yRgjB1Ro40stRzolQkq98j218Nlfnv7HpzzwlLow+mQaZWlQtmSBNEQPjRG73U2xOWI3OPVAAF0ako7M7Yj7PkEWrOeHcQlg15DLItvLq0eIj+0AyvXOMirZV86tNXOWO+34TxAEhuLIwOEP5PBnJ9UbTLuR0FVNx8AeH+49n3huLyee9co2TLNCMYIGpV1gaFJbIJIBxtU415xVo6CxN3fEAndi5EkCxxObdgsfck6cd9ojLMkiKSP7yYfIHkKHJX1J5Xkc+S8/H6+xERc2QRxoyXJllRXGMSBpJHbESYdcuihzlmfP0a7bmuKSZnhiKc3ZMsXZhwudI5p7sMJ5mwNRy2hclc7k9WYb74Vc1IuLtQCgFAKAUAoBQCgFAKAUAoBQCgFAKAUAoBQCgFAKAUAoBQCgFAKAUAoBQCgFAKAUAoBQCgFAKAUAoBQCgFAKAUAoBQCgKhzT2eWt6dTNLE/tibCn3lCCufeMGouNymdCEndmZcZ5M7i/t7Ow1tNqSRnc50hTqaRiBhRnA6Y2xuTvxxuyjhJ1fQmudOMul1bi5gjuJ8NbxxocxS96UzrB0kgFVGNOk7j3iVzVxFex2x8r38biVIU7wS3EnVDHi4Ch1CmQHbSNJz8Qa6TF1yrdO6yrZKsyzRSiQyRkkRNqRGw++43brjbagKxzHaPYI6XEJDzW9xGrR6NLd9L3jam1ZyhAAHsIrjdiqdWMHZnhz9Bdz2tvevJHJB3ZQNDqxHuNmBAKkkY3zuMZ6VCVtzPXtLLK10XPhnY7ZNoldrgqyhu51gKuQCV1BdZA6dQffU8poVGN7mkWFlHCixwoqRqMBVGAK6WJJbHRQ6KAUAoBQCgKLxjjVxc8RPD7WXuFjTvJpQAXx4fCudh66b9dz7MHZCnCFLizV77Iy1JTnUyRdvFnXxCSThdtcXElxLcqFXQkuMqxbSPEOqksuR5BTUIpV5qKViVpUot3bOG04RxC4tVufT3W4kQSJGqqIQCNSoRjfbG5zj3+c3UpRnly6fMr4VWUc2fX5EFf85zzcJF2kjRTxTCKTRgK+QDkqQcbEH458qujh4xr5Grpq5CVWcqWZOzR0cd56eXhnexu0N3FKsc6DYqcMDsf7pI8+hBHlUaeGUa1nqnsSqVpSpXWjR28+cblhvbeGSeS1s3TeaMbl99i56AYXPxJPujh6cZU3JK8vA7Xcs6V7I9ec47m2smukv5G7tIwAqqFkyyqXJ3yTqzt7q5QcJ1MjjvcVozjDMpHpMlxDw2a6a8mkZrdJEDBR3bY1EgjrnIHTyPXNcThKqoZUtSWWcabeZvQg+VeaLg3dnGt0bpZ49U0elSYNt8sOmP/gjcVdWowySeW1tvMqpTqZorNe+/kWXlfiksnE+IQvIzRxadCk7Lq3OKz1YRVKEktWX03LiSTehG8G41M8fGS0rk27SrESd00d5jG36I+yrJ04p09N7X+RCLnaevoRvE+O3K8ItLtLiUTNIVboQ+WfGRjy0gDHlnOanGnB15Qa0KpOpwYyT1OnjnO7TWVvLA7QzekpDOgOCpKtqXB3wdOQfl1BrkMOo1Gpaq10WVKspQi46O9md/MF3O/F4rSK5khR7fvPBpOCC++CP0RUKcYqg5tX1O1M7qqKdlY+OHc3zWs15a3pEr20JmSRQFMigA6SBsCdS/xznrSVCM4xnDS7tYQqTi3GetuZ98Fs76/thdNevC8mWijiUd2gyQA3m2ce37aTlTpSyKN7fycjCpUjmcrEh2d8xy3STRXGPSLaTu3I6NuRnA2zlWG3sqvE0owacdmW0Jykmpbo+ebeJSx8Q4dEkjKkzsHUHZtOkjP2mu0YRdKba2OVXLiRSeh/OL8RlXjNpAJGEUkTM0YPhJAfB9vkPsFIQi6EpW1TOTcuNFX0KxwrniW2v7iO5d3s1nMHeNv3R1NoJIHQhTn4Z8t9E8NGdNOPatf1KadWcajUuzex2cM5zkvOLQxxs8doQ5QYx3wUN4z+iXQjH6PtzUJ4dU6Lb3+hONSU6ytpH6l95gVjbS6XeNghZXQ7gqMjrsRtuKx031ldGmavF2djPeUuenmtJ4Z3ZbkQSSwyHYyqFY5HkWUg/ED3GttbDKM1KO17MyUqsnBxlue7c3zxcMsija7u7YorybhcuRqx0OMqB5ee+MHioRlVlfaJLiTjSjbdnTzLZX1jAbuO+kmaPBljlVdDDOCVUeqN+nXHQjFRpSpVJZHG1zlSFWCzRlc8p+ZpVuuH3OtxZ3igNGTlY3I04zjpllPyb5dVGLhONutH6EnOWeMr6PkdP+8UjX17MHf0OxiIZFO0kgBLDp5HUP3VqPCSpxj/ql9DuaTqN8l8z54Ha3vELcXTXrwNJkxRxKO7QAkDV5vnHt/wD5XakqdKWRRvbcjGFSpHM5WJDs75jluRPBc4NxavodgMBslgD7M5R+nuqGJpRhaUdmWYecpJqe6HaBHcRwzXUV1JGI4xiJAuknVuSTknOfd0Fcw7i5KDje4rxnZyUrEfCbiPhkl413M7PaiRVIA7tsaiQR18huPb7aseR1lDLzIRjNU3LM72HZ/fi40M3EXmkMJL2+2YySAWyuCMZx8T1piY5P9Flfc7QTdm5X02Iblbn14LiWO9d2tjK8STuM6GTyJA3yuPLrjyzi2rhlKKcFra9iulVnGTU9vE7+VebJr3imMvHbdy0kUZ21qCFV29udRO22wG+MmFahGnR8XclTnOdXXRFak5xuo1kkW9JlS6MSWzBWMi+3HrYz4fuOavVCDaTjpa9ynPVV2pa32LnccYuLziD2UMhto4Yw8zqAZGJCnSCfVxqAz7j7hWVU4U6XEkrt7GiUpzqZE7JHgeJXPDr+3t552uLa5OlGkA7xGyB1892T3YPQYruSFWm5RVmiKc6VRRbumaHWI2CgFAKAUAoBQCgPGW2U6tsFhgsuzY8vEN9sn7aHGivcJ5FtILj0rEktwM6ZJnLFAfJRsowDgHGcee5rljkYqJZ66SFARnMHAILyLurlNa5yNyCp9oYbiuNXIygpKzOLlnk+3so3ii7xkkJLLK5dT7tHq9Ns4yQBkmiVjkacY7FgFdJigFAKAUAoBQCgKHzJytdpfjiPDmiMpXRNDNkLIMAbMOh8K7bbqDnqDrp1oOnwqm3Jlbh1syOtuF3t/DcQcRjghhkQCNYXLyK4bUHZiADghSAPfmoqcKUlKm22dccysyI4ZY8ctrf0SMWcgUaIrlnYFF6LqTG5A6ezbOrzsnLDzlnd14o4k0rHjxfs5lTg/oNsyyTNKJJHc6QT5kddgAoA+dShi06/Elsc4aUbI+e0rs6luyk9npWdgFnRmwr4HhbI2LDp7xj2bsNi1T6s9uRypSUiX5+4dxC5WS3hhtZLeVFAeViHhb+82MHPlgjcHPXpVWHnTg1Jt3XzJyjdWPrj3Kkx4KLCFleYJGgZjpU6XVmPuGAcfKlOvFV+I9tTkoXjlO7ivB55OEG1VV9INusWNXhDaQp8WOg3OcVCFSKrZ+V7knHq2K5y9yXd2DW1xa6C5jWO8t2fwvjrIj4wG88HHU+01fUxEKqcZez+xCNPLqjrn4Df2vEp7uySCaK5VdccrlGRgAM5AORsTtnqRjYGo8WnOkoTumiWVqV0eHLfKd7Fb8VScRNNd6yhRvAWdXz1GVGp87+Vdq16cpQcdl9jig7PzOfiHJt63BrWzVY/SIpdT5kwuAzkYbG5OpfL2+ypRxFNV5TezOcPq5T65/7O5J7mO6stIZnVp42bSrFTkOPLVjIPyPtzyhilGDhP2EqSbud3MnA77+lo760jhkVIO60ySackl8nYHYax9lRp1afBdOT53JOPWuffAORpGe6uOJSJJcXUZhZYciOJCACFJ3LYVcHG2nqck0qYlJRjSVktdfE4oatvmcnBeFcZ4fG1rALS5gBPcySOyNGCc+JR1GTnA9++MAdqToVXnldPmIxcVZFg5C5Waxik72TvbmdzLM4GFLHyX3AknPmSenQVYitxGrKyWiOwjlOXtA5cuLh7W5s2T0i1csEkJCODjIyOh8IHwJ3Fdw9WMVKM9mJRu01yI224JxKXittfXMcCRRoyGOOQsUBVtySo1Es3lsABVjqUo0XTje5zK3LMz25f5Ncy8UW9jRre7l1oA+TjU5GcYKMNSkEHr8K5UxCtBweqQVNa35ntNytKvGLW5hSNbSG27jAYAr/aYwuNwNaj7aiqydGUHu3f6HcvWTLbxeJnglVBl2jZVBOASVIAz5b+dZ4u0lckzOZOzqWXhEED6Uv7fX3bq3hOXY6C3XSykfA+7IO39WlWcl2WVOknGx0vyBNNwq2t3dYby2JaN1OpQdRIBIGcEaTkbggHfGDxYmMa0pJXTO8O8UvAcT4bxq9g9EnFnAjYE06MzM6g58Me2CcbgkZ91chPD05Z43fgv8kmm1Zkxzfyd33DVtLbZ4AhgLHcFNt29pXUM+01XRr5aueXPcSgnGx6cn8pdxw5ra58Uk4c3BB9ZpNj4vPC4Gfdnzrlavmq548tvYRhaNiC4HwfjHDka2txa3NuCxhkldkaPUc+JQNxkk4HtO/QC6pUoVXnldPmcjFxVkWDkLlVrKOVppBLdXD95M6jC53IVf0QWY5/SOw6VTiK3EaS0S2OwhlOvnrhstzYTwQBTLIoVdR0j1hkk48hk1GhNQqKUtkdkrqxwTcDnPBfQwF9I9FEONXh1aQpOr2edSVSPHz8r3GXq2OHkfhvEYO4hmhtI4I49LyIS80uB4RnYKMnJyD0PTNTrzpSvJN3f8I5FNHnyrySe5u4eIRIyTXRuEAbOAcY3GCrDGDjyJHtrtXEdaMqb2VjmRWszstuXZl4012EQWvowgXDDII0n1MbLtpqDqxdDJzvcll61zx7OuU3tWuXuoou9edpI3GlmVW/u6sZXBzt76liK6moqL0SIxglrY8+YOVbuK//AKQ4a0RkddM0ExIWQYAyGHQnSu22CucnJFdp1oOnw6ns0HDrZkLTlu8u76G74j3MaW+8NvCxbxHfU7kDzCnb/COmDnjrQhTcKd9d2Ml3dl9rIWCgFAKAUAoBQCgFAKAUAoBQCgFAKAUAoBQCgFAKAUAoBQCgFAKAUAoBQCgFAKAUAoBQCgFAKAUAoBQCgFAKAUAoBQCgFAKAUAoBQCgFAKAUAoBQCgFAKAUAoBQCgFAKAUAoBQCgFAKAUAoBQCgFAKAUAoBQCgFAKAUAoBQCgFAKAUAoBQCgFAKAUAoBQCgFAKAUAoBQCgFAKAUAoBQCgFAKAUAoBQCgP//Z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pt-BR"/>
          </a:p>
        </p:txBody>
      </p:sp>
      <p:pic>
        <p:nvPicPr>
          <p:cNvPr id="68614" name="Picture 2" descr="C:\Users\Endemias\ROBERTA SITE\ROBERTA SITE\Luiz Henrique\Imagens\camisa semana saúde intinerante dr paul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2100" y="260350"/>
            <a:ext cx="65278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0083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FF910-1762-40CB-A626-FEED6FE2A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87856"/>
          </a:xfrm>
        </p:spPr>
        <p:txBody>
          <a:bodyPr/>
          <a:lstStyle/>
          <a:p>
            <a:r>
              <a:rPr lang="pt-BR" dirty="0"/>
              <a:t>Apresentação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C315577-1285-4A65-9A41-FA1F3576C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21079"/>
            <a:ext cx="10058400" cy="3948014"/>
          </a:xfrm>
        </p:spPr>
        <p:txBody>
          <a:bodyPr/>
          <a:lstStyle/>
          <a:p>
            <a:pPr marL="0" indent="0">
              <a:buNone/>
            </a:pPr>
            <a:r>
              <a:rPr lang="pt-BR" sz="2500" dirty="0"/>
              <a:t>O setor de Fisioterapia está localizado na Policlínica João de Paula Barros, na rua José da Mata Leonel 12;</a:t>
            </a:r>
          </a:p>
          <a:p>
            <a:pPr marL="0" indent="0">
              <a:buNone/>
            </a:pPr>
            <a:r>
              <a:rPr lang="pt-BR" sz="2500" dirty="0"/>
              <a:t> São 6 fisioterapeutas atuando no setor, sendo 4 profissionais atuando na clinica e 2 profissionais em atendimentos domiciliares.</a:t>
            </a:r>
          </a:p>
          <a:p>
            <a:endParaRPr lang="pt-BR" sz="2500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9039AB7-E0EA-4520-ADC2-346E5B256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gona Book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gona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32829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23B005-7393-420D-8981-E271109E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62021"/>
          </a:xfrm>
        </p:spPr>
        <p:txBody>
          <a:bodyPr/>
          <a:lstStyle/>
          <a:p>
            <a:pPr algn="ctr"/>
            <a:r>
              <a:rPr lang="pt-BR" b="1" dirty="0"/>
              <a:t>Agendamento</a:t>
            </a:r>
          </a:p>
        </p:txBody>
      </p:sp>
      <p:graphicFrame>
        <p:nvGraphicFramePr>
          <p:cNvPr id="6" name="Espaço Reservado para Conteúdo 5">
            <a:extLst>
              <a:ext uri="{FF2B5EF4-FFF2-40B4-BE49-F238E27FC236}">
                <a16:creationId xmlns:a16="http://schemas.microsoft.com/office/drawing/2014/main" id="{BBE8B53D-EF5C-4D2A-95B5-EA715A0F56A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6962" y="1333850"/>
          <a:ext cx="10194619" cy="4966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336A003-6A4B-45F2-B94E-605B9AC4C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gona Book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gona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7670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371405-BF15-426F-B67B-16D4A73F8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805" y="159391"/>
            <a:ext cx="10058400" cy="1165077"/>
          </a:xfrm>
        </p:spPr>
        <p:txBody>
          <a:bodyPr>
            <a:normAutofit fontScale="90000"/>
          </a:bodyPr>
          <a:lstStyle/>
          <a:p>
            <a:pPr algn="ctr"/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sz="4000" b="1" dirty="0"/>
              <a:t>Fisioterapia – 2025</a:t>
            </a:r>
            <a:br>
              <a:rPr lang="pt-BR" sz="4000" b="1" dirty="0"/>
            </a:br>
            <a:r>
              <a:rPr lang="pt-BR" sz="4000" b="1" dirty="0"/>
              <a:t>3º Quadrimestre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D43AE7F-F739-46FE-AF4A-2F69CB71A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gona Book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gona Book"/>
              <a:ea typeface="+mn-ea"/>
              <a:cs typeface="+mn-cs"/>
            </a:endParaRPr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B01B122C-EBF6-303C-D253-56BFB321412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6963" y="2108200"/>
          <a:ext cx="10058400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406898084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499586976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1314055218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21379639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1082746185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36856474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Avaliações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8394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Clínica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48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Domiciliar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0191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93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552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>
                          <a:solidFill>
                            <a:schemeClr val="bg1"/>
                          </a:solidFill>
                        </a:rPr>
                        <a:t>Atendimentos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563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Clínica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1712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Domiciliar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5065126"/>
                  </a:ext>
                </a:extLst>
              </a:tr>
              <a:tr h="340886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1786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182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0106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E14B27F0-6902-49C2-942E-1B705CBA16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79" y="2674940"/>
            <a:ext cx="10058400" cy="3566160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chemeClr val="accent6">
                    <a:lumMod val="75000"/>
                  </a:schemeClr>
                </a:solidFill>
              </a:rPr>
              <a:t>Centro de Especialidades Médicas</a:t>
            </a:r>
          </a:p>
        </p:txBody>
      </p:sp>
      <p:pic>
        <p:nvPicPr>
          <p:cNvPr id="9" name="Picture 2" descr="C:\Users\Endemias\ROBERTA SITE\ROBERTA SITE\Luiz Henrique\Imagens\camisa semana saúde intinerante dr paulo.png">
            <a:extLst>
              <a:ext uri="{FF2B5EF4-FFF2-40B4-BE49-F238E27FC236}">
                <a16:creationId xmlns:a16="http://schemas.microsoft.com/office/drawing/2014/main" id="{54DC1246-546B-EE01-3543-F68F3F6DD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8484" y="1115082"/>
            <a:ext cx="5535032" cy="2429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6714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pt-BR" dirty="0">
                <a:solidFill>
                  <a:srgbClr val="002060"/>
                </a:solidFill>
                <a:latin typeface="Arial Black" pitchFamily="34" charset="0"/>
              </a:rPr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6093296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pt-BR" dirty="0"/>
              <a:t>	</a:t>
            </a:r>
            <a:r>
              <a:rPr lang="pt-BR" sz="4500" dirty="0"/>
              <a:t>CENTRO DE ESPECIALIDADES MÉDICAS É SITUADO À RUA: JOSE DA MATA LEONEL Nº 12. COMPOSTO POR UMA EQUIPE DE MÉDICOS, DENTISTAS, TÉCNICOS DE ENFERMAGEM, AUXILIAR DE SAÚDE BUCAL E AUXILIAR DE LIMPEZA.</a:t>
            </a:r>
          </a:p>
          <a:p>
            <a:pPr marL="0" indent="0" algn="ctr">
              <a:buNone/>
            </a:pPr>
            <a:r>
              <a:rPr lang="pt-BR" sz="4500" dirty="0"/>
              <a:t>	HORÁRIO DE FUNCIONAMENTO: 7:00  ÀS 16:00 HS. </a:t>
            </a:r>
          </a:p>
          <a:p>
            <a:pPr marL="0" indent="0" algn="ctr">
              <a:buNone/>
            </a:pPr>
            <a:r>
              <a:rPr lang="pt-BR" sz="4500" dirty="0"/>
              <a:t>       ATENDIMENTOS NAS ESPECIALIDADES :</a:t>
            </a:r>
          </a:p>
          <a:p>
            <a:pPr algn="just"/>
            <a:r>
              <a:rPr lang="pt-BR" sz="4500" b="1" dirty="0"/>
              <a:t>PEDIATRIA</a:t>
            </a:r>
            <a:r>
              <a:rPr lang="pt-BR" sz="4500" dirty="0"/>
              <a:t>: </a:t>
            </a:r>
            <a:r>
              <a:rPr lang="pt-BR" sz="4500" b="1" dirty="0"/>
              <a:t>Christiane Marize Garcia Rocha:</a:t>
            </a:r>
            <a:r>
              <a:rPr lang="pt-BR" sz="4500" dirty="0"/>
              <a:t> ATENDIMENTO DE 2 À 3X POR SEMANA, COM AGENDAMENTO ÀS SEGUNDAS FEIRAS À PARTIR DAS 07H.</a:t>
            </a:r>
          </a:p>
          <a:p>
            <a:pPr algn="just"/>
            <a:endParaRPr lang="pt-BR" sz="4500" b="1" dirty="0"/>
          </a:p>
          <a:p>
            <a:pPr algn="just"/>
            <a:r>
              <a:rPr lang="pt-BR" sz="4500" b="1" dirty="0"/>
              <a:t>PSIQUIATRIA: BRENO SOARES DE SOUZA: </a:t>
            </a:r>
            <a:r>
              <a:rPr lang="pt-BR" sz="4500" dirty="0"/>
              <a:t>ATENDIMENTO DE 15 EM 15 DIAS. 30 CONSULTAS, SENDO 5 PRIMEIRAS CONSULTAS COM ENCAMINHAMENTO. AS DEMAIS SÃO RETORNO E ACOMPANHAMENTO.</a:t>
            </a:r>
          </a:p>
          <a:p>
            <a:pPr algn="just"/>
            <a:r>
              <a:rPr lang="pt-BR" sz="4500" dirty="0"/>
              <a:t>	</a:t>
            </a:r>
          </a:p>
          <a:p>
            <a:pPr algn="just"/>
            <a:r>
              <a:rPr lang="pt-BR" sz="4500" b="1" dirty="0"/>
              <a:t>ODONTOLOGIA</a:t>
            </a:r>
            <a:r>
              <a:rPr lang="pt-BR" sz="4500" dirty="0"/>
              <a:t>: MARIA DAS GRAÇAS LEMOS SOARES: TERÇA, QUINTA, SEXTA ALTERNADAS E ILDEANA LOPES : SEGUNDA , QUARTA E SEXTA ALTERNADA.</a:t>
            </a:r>
          </a:p>
          <a:p>
            <a:pPr algn="just"/>
            <a:r>
              <a:rPr lang="pt-BR" sz="4500" b="1" dirty="0"/>
              <a:t>ATENDIMENTO SOMENTE PARA CRIANÇA DE 0 A 12 ANOS.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48475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9133257"/>
              </p:ext>
            </p:extLst>
          </p:nvPr>
        </p:nvGraphicFramePr>
        <p:xfrm>
          <a:off x="870098" y="946298"/>
          <a:ext cx="10451804" cy="5421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2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8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5139">
                  <a:extLst>
                    <a:ext uri="{9D8B030D-6E8A-4147-A177-3AD203B41FA5}">
                      <a16:colId xmlns:a16="http://schemas.microsoft.com/office/drawing/2014/main" val="3355823212"/>
                    </a:ext>
                  </a:extLst>
                </a:gridCol>
                <a:gridCol w="13485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492275"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  <a:p>
                      <a:pPr algn="ctr"/>
                      <a:r>
                        <a:rPr lang="pt-BR"/>
                        <a:t>Atendimentos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aseline="0" dirty="0"/>
                        <a:t>SETEMBRO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aseline="0" dirty="0"/>
                        <a:t>2025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  <a:p>
                      <a:pPr algn="ctr"/>
                      <a:r>
                        <a:rPr lang="pt-BR" dirty="0"/>
                        <a:t>OUTUBRO</a:t>
                      </a:r>
                    </a:p>
                    <a:p>
                      <a:pPr algn="ctr"/>
                      <a:r>
                        <a:rPr lang="pt-BR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  <a:p>
                      <a:pPr algn="ctr"/>
                      <a:r>
                        <a:rPr lang="pt-BR" sz="1600" dirty="0"/>
                        <a:t>NOVEMBRO</a:t>
                      </a:r>
                    </a:p>
                    <a:p>
                      <a:pPr algn="ctr"/>
                      <a:r>
                        <a:rPr lang="pt-BR" sz="16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DEZEMBRO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/>
                        <a:t>TOTAL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850">
                <a:tc>
                  <a:txBody>
                    <a:bodyPr/>
                    <a:lstStyle/>
                    <a:p>
                      <a:pPr algn="l"/>
                      <a:r>
                        <a:rPr lang="pt-BR" sz="1400" b="1"/>
                        <a:t>PSIQUIATRIA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265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4396">
                <a:tc>
                  <a:txBody>
                    <a:bodyPr/>
                    <a:lstStyle/>
                    <a:p>
                      <a:pPr algn="l"/>
                      <a:r>
                        <a:rPr lang="pt-BR" sz="1400" b="1"/>
                        <a:t>PEDIATRIA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434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4396">
                <a:tc>
                  <a:txBody>
                    <a:bodyPr/>
                    <a:lstStyle/>
                    <a:p>
                      <a:pPr algn="l"/>
                      <a:r>
                        <a:rPr lang="pt-BR" sz="1400" b="1" dirty="0"/>
                        <a:t>ODONTOLOGIA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1.231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2147101"/>
                  </a:ext>
                </a:extLst>
              </a:tr>
              <a:tr h="964396">
                <a:tc>
                  <a:txBody>
                    <a:bodyPr/>
                    <a:lstStyle/>
                    <a:p>
                      <a:pPr algn="l"/>
                      <a:r>
                        <a:rPr lang="pt-BR" sz="1400" b="1"/>
                        <a:t>ENFERMAGEM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/>
                        <a:t>Av. ant. : 71</a:t>
                      </a:r>
                    </a:p>
                    <a:p>
                      <a:pPr algn="ctr"/>
                      <a:r>
                        <a:rPr lang="pt-BR" sz="1200" dirty="0"/>
                        <a:t>PA:</a:t>
                      </a:r>
                      <a:r>
                        <a:rPr lang="pt-BR" sz="1200" baseline="0" dirty="0"/>
                        <a:t> 05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/>
                        <a:t>Glicemia capilar: 02</a:t>
                      </a:r>
                    </a:p>
                    <a:p>
                      <a:pPr algn="ctr"/>
                      <a:endParaRPr lang="pt-BR" sz="1200" dirty="0"/>
                    </a:p>
                    <a:p>
                      <a:pPr algn="ctr"/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/>
                        <a:t>Av. ant. : 109</a:t>
                      </a:r>
                    </a:p>
                    <a:p>
                      <a:pPr algn="ctr"/>
                      <a:r>
                        <a:rPr lang="pt-BR" sz="1200" dirty="0"/>
                        <a:t>PA: 08</a:t>
                      </a:r>
                    </a:p>
                    <a:p>
                      <a:pPr algn="ctr"/>
                      <a:r>
                        <a:rPr lang="pt-BR" sz="1200" dirty="0"/>
                        <a:t>Glicemia capilar: 02</a:t>
                      </a:r>
                    </a:p>
                    <a:p>
                      <a:pPr algn="ctr"/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/>
                        <a:t>Av. ant. : 132</a:t>
                      </a:r>
                    </a:p>
                    <a:p>
                      <a:pPr algn="ctr"/>
                      <a:endParaRPr lang="pt-BR" sz="1200" dirty="0"/>
                    </a:p>
                    <a:p>
                      <a:pPr algn="ctr"/>
                      <a:endParaRPr lang="pt-BR" sz="1200" dirty="0"/>
                    </a:p>
                    <a:p>
                      <a:pPr algn="ctr"/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/>
                        <a:t>Av. ant. : 75</a:t>
                      </a:r>
                    </a:p>
                    <a:p>
                      <a:pPr algn="ctr"/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/>
                        <a:t>387</a:t>
                      </a:r>
                    </a:p>
                    <a:p>
                      <a:pPr algn="ctr"/>
                      <a:r>
                        <a:rPr lang="pt-BR" sz="1200" dirty="0"/>
                        <a:t>13</a:t>
                      </a:r>
                    </a:p>
                    <a:p>
                      <a:pPr algn="ctr"/>
                      <a:r>
                        <a:rPr lang="pt-BR" sz="1200" dirty="0"/>
                        <a:t>04</a:t>
                      </a:r>
                    </a:p>
                    <a:p>
                      <a:pPr algn="ctr"/>
                      <a:r>
                        <a:rPr lang="pt-BR" sz="1600" b="1" dirty="0"/>
                        <a:t>404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089965"/>
                  </a:ext>
                </a:extLst>
              </a:tr>
            </a:tbl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524000" y="260649"/>
            <a:ext cx="9144000" cy="1023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>
                <a:solidFill>
                  <a:srgbClr val="002060"/>
                </a:solidFill>
                <a:latin typeface="Arial Black" pitchFamily="34" charset="0"/>
              </a:rPr>
              <a:t>CENTRO DE ESPECIALIDADES MÉDICAS</a:t>
            </a:r>
            <a:br>
              <a:rPr lang="pt-BR" sz="2400" dirty="0">
                <a:solidFill>
                  <a:srgbClr val="002060"/>
                </a:solidFill>
                <a:latin typeface="Arial Black" pitchFamily="34" charset="0"/>
              </a:rPr>
            </a:br>
            <a:endParaRPr lang="pt-BR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3192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603FA970-596D-4FFB-9FA1-1410350C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980316"/>
          </a:xfrm>
        </p:spPr>
        <p:txBody>
          <a:bodyPr/>
          <a:lstStyle/>
          <a:p>
            <a:pPr algn="ctr"/>
            <a:br>
              <a:rPr lang="pt-BR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                                             Atenção Básica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4656699-68A6-4B42-896D-D9B8A9471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F85C47B-5832-443C-8407-48D9C15A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2" descr="C:\Users\Endemias\ROBERTA SITE\ROBERTA SITE\Luiz Henrique\Imagens\camisa semana saúde intinerante dr paulo.png">
            <a:extLst>
              <a:ext uri="{FF2B5EF4-FFF2-40B4-BE49-F238E27FC236}">
                <a16:creationId xmlns:a16="http://schemas.microsoft.com/office/drawing/2014/main" id="{3604E540-1FAE-0CE8-3F6B-FFC2783E1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2100" y="260350"/>
            <a:ext cx="65278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26782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6600" dirty="0">
                <a:solidFill>
                  <a:srgbClr val="002060"/>
                </a:solidFill>
                <a:latin typeface="Arial Black" pitchFamily="34" charset="0"/>
              </a:rPr>
              <a:t>   Horários de Funcionamento</a:t>
            </a:r>
            <a:endParaRPr lang="pt-BR" sz="6600" dirty="0"/>
          </a:p>
        </p:txBody>
      </p:sp>
    </p:spTree>
    <p:extLst>
      <p:ext uri="{BB962C8B-B14F-4D97-AF65-F5344CB8AC3E}">
        <p14:creationId xmlns:p14="http://schemas.microsoft.com/office/powerpoint/2010/main" val="7815704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Arial Black" pitchFamily="34" charset="0"/>
              </a:rPr>
              <a:t>PSF TEREZINHA RATTIS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27381" y="1628800"/>
            <a:ext cx="10972800" cy="4525963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sz="3600" dirty="0"/>
              <a:t>Segunda a sexta </a:t>
            </a:r>
          </a:p>
          <a:p>
            <a:pPr marL="0" indent="0" algn="ctr">
              <a:buNone/>
            </a:pPr>
            <a:r>
              <a:rPr lang="pt-BR" sz="3600" dirty="0"/>
              <a:t> 07:00hs as 16:00hs</a:t>
            </a:r>
          </a:p>
          <a:p>
            <a:pPr marL="0" indent="0" algn="ctr">
              <a:buNone/>
            </a:pPr>
            <a:endParaRPr lang="pt-BR" sz="3600" dirty="0"/>
          </a:p>
          <a:p>
            <a:pPr marL="0" indent="0" algn="ctr">
              <a:buNone/>
            </a:pPr>
            <a:r>
              <a:rPr lang="pt-BR" sz="3600" dirty="0"/>
              <a:t>Noturno semanal, às quintas-feiras, com agendamento prévio.</a:t>
            </a:r>
          </a:p>
          <a:p>
            <a:pPr marL="0" indent="0" algn="ctr">
              <a:buNone/>
            </a:pPr>
            <a:endParaRPr lang="pt-BR" sz="36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6015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>
                <a:solidFill>
                  <a:srgbClr val="002060"/>
                </a:solidFill>
                <a:latin typeface="Arial Black" pitchFamily="34" charset="0"/>
              </a:rPr>
              <a:t>PSF Pedro Domingos Machado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sz="3600" dirty="0"/>
              <a:t>Segunda a Sexta </a:t>
            </a:r>
          </a:p>
          <a:p>
            <a:pPr marL="0" indent="0">
              <a:buNone/>
            </a:pPr>
            <a:endParaRPr lang="pt-BR" sz="3600" dirty="0"/>
          </a:p>
          <a:p>
            <a:pPr marL="0" indent="0">
              <a:buNone/>
            </a:pPr>
            <a:r>
              <a:rPr lang="pt-BR" sz="3600" dirty="0"/>
              <a:t>UBS Pedro domingos: 07:00hs as 17:00hs</a:t>
            </a:r>
          </a:p>
          <a:p>
            <a:pPr marL="0" indent="0">
              <a:buNone/>
            </a:pPr>
            <a:endParaRPr lang="pt-BR" sz="3600" dirty="0"/>
          </a:p>
          <a:p>
            <a:pPr marL="0" indent="0">
              <a:buNone/>
            </a:pPr>
            <a:r>
              <a:rPr lang="pt-BR" sz="3600" dirty="0"/>
              <a:t>Segunda-feira - Noturno :17:00hs as 19:30hs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23010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Arial Black" pitchFamily="34" charset="0"/>
              </a:rPr>
              <a:t>PSF José Pereira de Melo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27381" y="1628800"/>
            <a:ext cx="10972800" cy="4525963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sz="3600" dirty="0"/>
              <a:t>Segunda a sexta </a:t>
            </a:r>
          </a:p>
          <a:p>
            <a:pPr marL="0" indent="0" algn="ctr">
              <a:buNone/>
            </a:pPr>
            <a:r>
              <a:rPr lang="pt-BR" sz="3600" dirty="0"/>
              <a:t> 07:00hs as 16:00hs</a:t>
            </a:r>
          </a:p>
          <a:p>
            <a:pPr marL="0" indent="0" algn="ctr">
              <a:buNone/>
            </a:pPr>
            <a:endParaRPr lang="pt-BR" sz="3600" dirty="0"/>
          </a:p>
          <a:p>
            <a:pPr marL="0" indent="0" algn="ctr">
              <a:buNone/>
            </a:pPr>
            <a:r>
              <a:rPr lang="pt-BR" sz="3200" dirty="0"/>
              <a:t>Noturno de 1 vez ao mês, com agendamento prévio.</a:t>
            </a:r>
          </a:p>
          <a:p>
            <a:pPr marL="0" indent="0" algn="ctr">
              <a:buNone/>
            </a:pPr>
            <a:endParaRPr lang="pt-BR" sz="36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67936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15637" y="1609218"/>
            <a:ext cx="10058400" cy="1450757"/>
          </a:xfrm>
        </p:spPr>
        <p:txBody>
          <a:bodyPr>
            <a:normAutofit fontScale="90000"/>
          </a:bodyPr>
          <a:lstStyle/>
          <a:p>
            <a:pPr algn="ctr"/>
            <a:br>
              <a:rPr lang="pt-BR" b="1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r>
              <a:rPr lang="pt-BR" b="1" dirty="0"/>
              <a:t>Funcionamento Unidades </a:t>
            </a:r>
            <a:br>
              <a:rPr lang="pt-BR" b="1" dirty="0"/>
            </a:br>
            <a:r>
              <a:rPr lang="pt-BR" b="1" dirty="0"/>
              <a:t>de Apoio Zona Rural</a:t>
            </a:r>
            <a:br>
              <a:rPr lang="pt-BR" dirty="0"/>
            </a:b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4479" y="1996394"/>
          <a:ext cx="10972800" cy="3351397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86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Comunidade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Segunda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Terça 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Quarta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Quinta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Sexta 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19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Socorro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08:00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11:00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15 em 15 dias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40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Turvo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08:00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11:00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86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Macaúbas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08:00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11:00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86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Serra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08:00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Sagona Book"/>
                        </a:rPr>
                        <a:t>11:00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86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Grotão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08:00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11:00</a:t>
                      </a: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2761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447CC2FA-A67A-4CE5-8145-56D991C8800E}"/>
              </a:ext>
            </a:extLst>
          </p:cNvPr>
          <p:cNvGraphicFramePr>
            <a:graphicFrameLocks noGrp="1"/>
          </p:cNvGraphicFramePr>
          <p:nvPr/>
        </p:nvGraphicFramePr>
        <p:xfrm>
          <a:off x="454479" y="5329257"/>
          <a:ext cx="10972800" cy="946612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6231252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521136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00194013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94657877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849919318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540591538"/>
                    </a:ext>
                  </a:extLst>
                </a:gridCol>
              </a:tblGrid>
              <a:tr h="38186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Sede</a:t>
                      </a:r>
                      <a:endParaRPr lang="pt-BR" sz="1500" dirty="0">
                        <a:effectLst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500" dirty="0">
                          <a:effectLst/>
                        </a:rPr>
                        <a:t>  </a:t>
                      </a:r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15 em 15 dias     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07:00 as 12:00</a:t>
                      </a:r>
                      <a:endParaRPr lang="pt-BR" sz="1200" dirty="0">
                        <a:effectLst/>
                      </a:endParaRP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13:00</a:t>
                      </a: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16:00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     13:00</a:t>
                      </a: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16:00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      13:00</a:t>
                      </a: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  16:00</a:t>
                      </a:r>
                    </a:p>
                    <a:p>
                      <a:pPr fontAlgn="t"/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         13:00</a:t>
                      </a: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    16:00</a:t>
                      </a:r>
                    </a:p>
                    <a:p>
                      <a:pPr fontAlgn="t"/>
                      <a:endParaRPr lang="pt-BR" sz="1500" dirty="0">
                        <a:effectLst/>
                      </a:endParaRP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BR" sz="1500" dirty="0">
                          <a:effectLst/>
                        </a:rPr>
                        <a:t>        13:00</a:t>
                      </a:r>
                    </a:p>
                    <a:p>
                      <a:pPr fontAlgn="t"/>
                      <a:r>
                        <a:rPr lang="pt-BR" sz="1500" dirty="0">
                          <a:effectLst/>
                        </a:rPr>
                        <a:t>        16:00</a:t>
                      </a:r>
                    </a:p>
                  </a:txBody>
                  <a:tcPr marL="103909" marR="103909" marT="38966" marB="38966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215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18898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pt-BR" b="1" dirty="0"/>
            </a:br>
            <a:br>
              <a:rPr lang="pt-BR" b="1" dirty="0"/>
            </a:br>
            <a:r>
              <a:rPr lang="pt-BR" b="1" dirty="0"/>
              <a:t>Resumo de Ações Atenção Básica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71923"/>
              </p:ext>
            </p:extLst>
          </p:nvPr>
        </p:nvGraphicFramePr>
        <p:xfrm>
          <a:off x="609600" y="1202676"/>
          <a:ext cx="10972800" cy="5165575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084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Atividades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Pedro Domingos Machado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Terezinha </a:t>
                      </a:r>
                      <a:r>
                        <a:rPr lang="pt-BR" sz="20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Rattis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Jose Pereira de Melo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Atendimento Enfermeiros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1.583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Atendimento Médico 40 HS 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4.559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1.605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1.891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8.055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Atendimento Médico 30 HS 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1.394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NÃO SE APLICA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NÃO SE APLICA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1.394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Visitas Domiciliares ACS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11.911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9.964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5.395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27.270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Atendimento Odontológico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347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1.404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628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Técnico de enfermagem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4.565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4.798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1.727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11.090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236644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0354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392" y="620688"/>
            <a:ext cx="10972800" cy="879866"/>
          </a:xfrm>
        </p:spPr>
        <p:txBody>
          <a:bodyPr/>
          <a:lstStyle/>
          <a:p>
            <a:pPr algn="ctr"/>
            <a:r>
              <a:rPr lang="pt-BR" dirty="0">
                <a:solidFill>
                  <a:srgbClr val="002060"/>
                </a:solidFill>
                <a:latin typeface="Arial Black" pitchFamily="34" charset="0"/>
              </a:rPr>
              <a:t>PROTESE DENTÁRIA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267401"/>
              </p:ext>
            </p:extLst>
          </p:nvPr>
        </p:nvGraphicFramePr>
        <p:xfrm>
          <a:off x="1487488" y="2420889"/>
          <a:ext cx="8640960" cy="1135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5666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SETEMBRO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OUTUBRO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NOVEMBRO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DEZEMBRO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TOTAL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9445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31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24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06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24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85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9700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Sistema Único de Saúde – Wikipédia, a enciclopédia livre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6" descr="Ministério da Saúde divulga novos medicamentos que farão parte do SUS em  2016 – RG Farma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8" descr="SUS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10" descr="Webpalestra e-SUS: Mudanças na nova versão"/>
          <p:cNvSpPr>
            <a:spLocks noChangeAspect="1" noChangeArrowheads="1"/>
          </p:cNvSpPr>
          <p:nvPr/>
        </p:nvSpPr>
        <p:spPr bwMode="auto">
          <a:xfrm>
            <a:off x="817033" y="3127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" name="Picture 2" descr="C:\Users\Endemias\ROBERTA SITE\ROBERTA SITE\Luiz Henrique\Imagens\camisa semana saúde intinerante dr paulo.png">
            <a:extLst>
              <a:ext uri="{FF2B5EF4-FFF2-40B4-BE49-F238E27FC236}">
                <a16:creationId xmlns:a16="http://schemas.microsoft.com/office/drawing/2014/main" id="{0C228914-F5B6-6031-F948-55A67BF96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31740" y="160338"/>
            <a:ext cx="65278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ítulo 5">
            <a:extLst>
              <a:ext uri="{FF2B5EF4-FFF2-40B4-BE49-F238E27FC236}">
                <a16:creationId xmlns:a16="http://schemas.microsoft.com/office/drawing/2014/main" id="{05598621-9A3B-16EE-1C4A-71AEA84F8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440" y="1784865"/>
            <a:ext cx="10058400" cy="3886201"/>
          </a:xfrm>
        </p:spPr>
        <p:txBody>
          <a:bodyPr/>
          <a:lstStyle/>
          <a:p>
            <a:pPr algn="ctr"/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Equipe Multidisciplinar</a:t>
            </a:r>
          </a:p>
        </p:txBody>
      </p:sp>
    </p:spTree>
    <p:extLst>
      <p:ext uri="{BB962C8B-B14F-4D97-AF65-F5344CB8AC3E}">
        <p14:creationId xmlns:p14="http://schemas.microsoft.com/office/powerpoint/2010/main" val="156955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97A468-7B82-46FD-B699-4FEFF5B0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E159A89-DCE2-4686-BD3C-58A88EB18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79134"/>
            <a:ext cx="10058400" cy="4303552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PSF Terezinha </a:t>
            </a:r>
            <a:r>
              <a:rPr lang="pt-BR" sz="2000" b="1" dirty="0" err="1">
                <a:latin typeface="Arial" pitchFamily="34" charset="0"/>
                <a:cs typeface="Arial" pitchFamily="34" charset="0"/>
              </a:rPr>
              <a:t>Rattis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PSF Pedro Domingos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PSF José Pereira de Melo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 </a:t>
            </a:r>
            <a:r>
              <a:rPr lang="pt-BR" sz="2000" b="1" u="sng" dirty="0">
                <a:latin typeface="Arial" pitchFamily="34" charset="0"/>
                <a:cs typeface="Arial" pitchFamily="34" charset="0"/>
              </a:rPr>
              <a:t>Equipe Multiprofissional:</a:t>
            </a:r>
            <a:r>
              <a:rPr lang="pt-BR" sz="2000" b="1" dirty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Educadora Física –  Ana Rita Costa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Nutricionista – Elaine Silva</a:t>
            </a:r>
          </a:p>
          <a:p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A7EA857-58F8-4330-89CC-A9D86749A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E58568B-43A3-42DF-8448-B8C8FE43A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8877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E5CDF9-B85B-4D2C-9372-7FCB561BD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04634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Educador Físico – 03° </a:t>
            </a:r>
            <a:r>
              <a:rPr lang="pt-BR" b="1" dirty="0" err="1"/>
              <a:t>Quad</a:t>
            </a:r>
            <a:r>
              <a:rPr lang="pt-BR" b="1" dirty="0"/>
              <a:t>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A350F9B2-7C2E-42F4-995D-BA4C5F9561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294150"/>
              </p:ext>
            </p:extLst>
          </p:nvPr>
        </p:nvGraphicFramePr>
        <p:xfrm>
          <a:off x="849086" y="2108200"/>
          <a:ext cx="10493829" cy="324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3275">
                  <a:extLst>
                    <a:ext uri="{9D8B030D-6E8A-4147-A177-3AD203B41FA5}">
                      <a16:colId xmlns:a16="http://schemas.microsoft.com/office/drawing/2014/main" val="3972146360"/>
                    </a:ext>
                  </a:extLst>
                </a:gridCol>
                <a:gridCol w="1612926">
                  <a:extLst>
                    <a:ext uri="{9D8B030D-6E8A-4147-A177-3AD203B41FA5}">
                      <a16:colId xmlns:a16="http://schemas.microsoft.com/office/drawing/2014/main" val="1895566889"/>
                    </a:ext>
                  </a:extLst>
                </a:gridCol>
                <a:gridCol w="1706907">
                  <a:extLst>
                    <a:ext uri="{9D8B030D-6E8A-4147-A177-3AD203B41FA5}">
                      <a16:colId xmlns:a16="http://schemas.microsoft.com/office/drawing/2014/main" val="2327992766"/>
                    </a:ext>
                  </a:extLst>
                </a:gridCol>
                <a:gridCol w="1706907">
                  <a:extLst>
                    <a:ext uri="{9D8B030D-6E8A-4147-A177-3AD203B41FA5}">
                      <a16:colId xmlns:a16="http://schemas.microsoft.com/office/drawing/2014/main" val="286281451"/>
                    </a:ext>
                  </a:extLst>
                </a:gridCol>
                <a:gridCol w="1706907">
                  <a:extLst>
                    <a:ext uri="{9D8B030D-6E8A-4147-A177-3AD203B41FA5}">
                      <a16:colId xmlns:a16="http://schemas.microsoft.com/office/drawing/2014/main" val="2035180707"/>
                    </a:ext>
                  </a:extLst>
                </a:gridCol>
                <a:gridCol w="1706907">
                  <a:extLst>
                    <a:ext uri="{9D8B030D-6E8A-4147-A177-3AD203B41FA5}">
                      <a16:colId xmlns:a16="http://schemas.microsoft.com/office/drawing/2014/main" val="3398956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Atividades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DEZEMBRO</a:t>
                      </a:r>
                    </a:p>
                    <a:p>
                      <a:pPr algn="ctr"/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Total de participantes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76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Ginástica da Zona Rural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57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165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Ginástica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83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Ginástica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7903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Auriculoterapia</a:t>
                      </a:r>
                    </a:p>
                    <a:p>
                      <a:pPr algn="ctr"/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168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Tai</a:t>
                      </a:r>
                      <a:r>
                        <a:rPr lang="pt-BR" baseline="0" dirty="0"/>
                        <a:t> chi </a:t>
                      </a:r>
                      <a:r>
                        <a:rPr lang="pt-BR" baseline="0" dirty="0" err="1"/>
                        <a:t>chuan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B202AD2-A5DE-4626-9EC6-CF1D567E6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SECRETARIA MUNICIPAL DE SAÚDE - 2025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75F32EF-EB67-4277-91D4-C214FA430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7397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82512"/>
          </a:xfrm>
        </p:spPr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br>
              <a:rPr lang="pt-BR" dirty="0"/>
            </a:b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Atendimento Nutricional -2025</a:t>
            </a:r>
            <a:b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4000" dirty="0">
                <a:latin typeface="Arial" panose="020B0604020202020204" pitchFamily="34" charset="0"/>
                <a:cs typeface="Arial" panose="020B0604020202020204" pitchFamily="34" charset="0"/>
              </a:rPr>
              <a:t>º quadrimestre</a:t>
            </a:r>
          </a:p>
        </p:txBody>
      </p:sp>
      <p:graphicFrame>
        <p:nvGraphicFramePr>
          <p:cNvPr id="6" name="Tabela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604578"/>
              </p:ext>
            </p:extLst>
          </p:nvPr>
        </p:nvGraphicFramePr>
        <p:xfrm>
          <a:off x="1192655" y="2118832"/>
          <a:ext cx="10058400" cy="3170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8978"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Atividades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Atendimento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567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 individual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17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Atendimento domiciliar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726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PIC’S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609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Grupos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SECRETARIA MUNICIPAL DE SAÚDE - 2025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43</a:t>
            </a:fld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54298" y="1569209"/>
            <a:ext cx="10058400" cy="3566160"/>
          </a:xfrm>
        </p:spPr>
        <p:txBody>
          <a:bodyPr>
            <a:normAutofit/>
          </a:bodyPr>
          <a:lstStyle/>
          <a:p>
            <a:pPr algn="ctr"/>
            <a:r>
              <a:rPr lang="pt-BR" sz="9200" b="1" dirty="0" err="1">
                <a:solidFill>
                  <a:schemeClr val="accent6">
                    <a:lumMod val="75000"/>
                  </a:schemeClr>
                </a:solidFill>
              </a:rPr>
              <a:t>Assitência</a:t>
            </a:r>
            <a:r>
              <a:rPr lang="pt-BR" sz="9200" b="1" dirty="0">
                <a:solidFill>
                  <a:schemeClr val="accent6">
                    <a:lumMod val="75000"/>
                  </a:schemeClr>
                </a:solidFill>
              </a:rPr>
              <a:t> Social</a:t>
            </a:r>
            <a:br>
              <a:rPr lang="pt-BR" sz="92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4400" b="1" dirty="0">
                <a:solidFill>
                  <a:schemeClr val="accent6">
                    <a:lumMod val="75000"/>
                  </a:schemeClr>
                </a:solidFill>
              </a:rPr>
              <a:t>(Sirlei)</a:t>
            </a:r>
            <a:br>
              <a:rPr lang="pt-BR" sz="4400" dirty="0"/>
            </a:br>
            <a:endParaRPr lang="pt-BR" sz="44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246" y="306898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30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391ED25E-E35F-B881-235B-51D24287B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- 2023</a:t>
            </a:r>
            <a:endParaRPr lang="en-US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4D207A4C-48BD-11C7-EF64-FABBA73D3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45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D23FE79-515E-1098-7AB7-4A71D8A7BEA6}"/>
              </a:ext>
            </a:extLst>
          </p:cNvPr>
          <p:cNvSpPr txBox="1"/>
          <p:nvPr/>
        </p:nvSpPr>
        <p:spPr>
          <a:xfrm>
            <a:off x="3048000" y="100877"/>
            <a:ext cx="6096000" cy="5858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PSF TEREZINHA RATTIS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SUPLEMENTOS DISTRIBUIDOS: 1.356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NUMERO DE PACIENTES ATENDIDOS: </a:t>
            </a: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49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PSF RURAL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SUPLEMENTOS DISTRIBUIDOS: 1.496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NUMERO DE PACIENTES ATENDIDOS: </a:t>
            </a: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39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PSF PEDRO DOMINGOS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SUPLEMENTOS DISTRIBUIDOS: 1.337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NUMERO DE PACIENTES ATENDIDOS: 492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highlight>
                  <a:srgbClr val="00FF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t-BR" sz="1800" b="1" dirty="0">
                <a:effectLst/>
                <a:highlight>
                  <a:srgbClr val="00FF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ECAMINHAMENTOS PARA CAPS: 06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highlight>
                  <a:srgbClr val="00FF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ENCAMINHAMENTOS PARA INTERNAÇÃO PARA TRATAR DE DEPENDÊNCIA QUIMICA: 01</a:t>
            </a:r>
          </a:p>
        </p:txBody>
      </p:sp>
    </p:spTree>
    <p:extLst>
      <p:ext uri="{BB962C8B-B14F-4D97-AF65-F5344CB8AC3E}">
        <p14:creationId xmlns:p14="http://schemas.microsoft.com/office/powerpoint/2010/main" val="19335974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54298" y="1569209"/>
            <a:ext cx="10058400" cy="3566160"/>
          </a:xfrm>
        </p:spPr>
        <p:txBody>
          <a:bodyPr>
            <a:normAutofit/>
          </a:bodyPr>
          <a:lstStyle/>
          <a:p>
            <a:pPr algn="ctr"/>
            <a:r>
              <a:rPr lang="pt-BR" sz="9200" b="1" dirty="0">
                <a:solidFill>
                  <a:schemeClr val="accent6">
                    <a:lumMod val="75000"/>
                  </a:schemeClr>
                </a:solidFill>
              </a:rPr>
              <a:t>IMUNIZAÇÃO</a:t>
            </a:r>
            <a:br>
              <a:rPr lang="pt-BR" sz="4400" dirty="0"/>
            </a:br>
            <a:endParaRPr lang="pt-BR" sz="44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246" y="306898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3270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43408"/>
            <a:ext cx="10972800" cy="1143000"/>
          </a:xfrm>
        </p:spPr>
        <p:txBody>
          <a:bodyPr>
            <a:normAutofit fontScale="90000"/>
          </a:bodyPr>
          <a:lstStyle/>
          <a:p>
            <a:br>
              <a:rPr lang="pt-BR" b="1" dirty="0"/>
            </a:br>
            <a:br>
              <a:rPr lang="pt-BR" b="1" dirty="0"/>
            </a:br>
            <a:r>
              <a:rPr lang="pt-BR" b="1" dirty="0"/>
              <a:t>Resumo de Consolidado Imunização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0740164"/>
              </p:ext>
            </p:extLst>
          </p:nvPr>
        </p:nvGraphicFramePr>
        <p:xfrm>
          <a:off x="0" y="90152"/>
          <a:ext cx="12192000" cy="6867833"/>
        </p:xfrm>
        <a:graphic>
          <a:graphicData uri="http://schemas.openxmlformats.org/drawingml/2006/table">
            <a:tbl>
              <a:tblPr/>
              <a:tblGrid>
                <a:gridCol w="246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460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IMUNOBIOLÓGICOS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2"/>
                          </a:solidFill>
                          <a:effectLst/>
                        </a:rPr>
                        <a:t>SETEMBRO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OUTUBRO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NOVEMBRO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DEZEMBRO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TOTAL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47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ANTI-RÁBICA</a:t>
                      </a:r>
                      <a:r>
                        <a:rPr lang="pt-BR" sz="1400" b="1" baseline="0" dirty="0">
                          <a:effectLst/>
                        </a:rPr>
                        <a:t> HUMANA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09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09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23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63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ANTI-RÁBICA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2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BCG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13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09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42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85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DUPLA ADULTO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178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326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DTP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12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67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DTPA</a:t>
                      </a:r>
                      <a:r>
                        <a:rPr lang="pt-BR" sz="1400" b="1" baseline="0" dirty="0">
                          <a:effectLst/>
                        </a:rPr>
                        <a:t> ADULTO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35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FEBRE AMARELA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99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HEPATITE  A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31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HEPATITE</a:t>
                      </a:r>
                      <a:r>
                        <a:rPr lang="pt-BR" sz="1400" b="1" baseline="0" dirty="0">
                          <a:effectLst/>
                        </a:rPr>
                        <a:t> B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32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138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HPV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37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INFLUENZA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33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MENINGOCÓCICA C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76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MENINGO ACWY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66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PENTAVALENTE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33                                        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117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PNEUMO 10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27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109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PNEUMO 23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02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PNEUMO</a:t>
                      </a:r>
                      <a:r>
                        <a:rPr lang="pt-BR" sz="1400" b="1" baseline="0" dirty="0">
                          <a:effectLst/>
                        </a:rPr>
                        <a:t> 13</a:t>
                      </a: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01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248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POLIO INATIVA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44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43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35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46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168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236644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4507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-243408"/>
            <a:ext cx="10972800" cy="1143000"/>
          </a:xfrm>
        </p:spPr>
        <p:txBody>
          <a:bodyPr>
            <a:normAutofit fontScale="90000"/>
          </a:bodyPr>
          <a:lstStyle/>
          <a:p>
            <a:br>
              <a:rPr lang="pt-BR" b="1" dirty="0"/>
            </a:br>
            <a:br>
              <a:rPr lang="pt-BR" b="1" dirty="0"/>
            </a:br>
            <a:r>
              <a:rPr lang="pt-BR" b="1" dirty="0"/>
              <a:t>Resumo de Consolidado Imunização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040243"/>
              </p:ext>
            </p:extLst>
          </p:nvPr>
        </p:nvGraphicFramePr>
        <p:xfrm>
          <a:off x="413657" y="381001"/>
          <a:ext cx="11516472" cy="5780311"/>
        </p:xfrm>
        <a:graphic>
          <a:graphicData uri="http://schemas.openxmlformats.org/drawingml/2006/table">
            <a:tbl>
              <a:tblPr/>
              <a:tblGrid>
                <a:gridCol w="2332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6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9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9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9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194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8446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IMUNOBIOLÓGICOS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SETEMBRO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OUTUBRO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NOVEMBRO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DEZEMBRO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Sagona Book"/>
                        </a:rPr>
                        <a:t>TOTAL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33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ROTAVIRUS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78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33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TRIVIRAL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23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92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01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VARICELA 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85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32</a:t>
                      </a:r>
                      <a:endParaRPr lang="pt-BR" sz="1400" dirty="0">
                        <a:effectLst/>
                      </a:endParaRP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175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577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COVID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03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06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02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11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901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VSR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00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14</a:t>
                      </a:r>
                    </a:p>
                  </a:txBody>
                  <a:tcPr marL="100208" marR="100208" marT="37578" marB="37578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280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119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119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119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</a:endParaRP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119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TOTAL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369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475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360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455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1.659</a:t>
                      </a:r>
                    </a:p>
                  </a:txBody>
                  <a:tcPr marL="102072" marR="102072" marT="38277" marB="38277"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236644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2047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"/>
          <p:cNvSpPr txBox="1">
            <a:spLocks noGrp="1"/>
          </p:cNvSpPr>
          <p:nvPr>
            <p:ph type="ctrTitle"/>
          </p:nvPr>
        </p:nvSpPr>
        <p:spPr>
          <a:xfrm>
            <a:off x="1178715" y="971583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000"/>
              <a:buFont typeface="Arial"/>
              <a:buNone/>
            </a:pPr>
            <a:r>
              <a:rPr lang="pt-BR" sz="6000" b="1" dirty="0"/>
              <a:t>RELATÓRIO</a:t>
            </a:r>
            <a:br>
              <a:rPr lang="pt-BR" sz="6000" b="1" dirty="0"/>
            </a:br>
            <a:r>
              <a:rPr lang="pt-BR" sz="6000" b="1" dirty="0"/>
              <a:t> 3º QUADRIMESTRE 2025</a:t>
            </a:r>
            <a:endParaRPr dirty="0"/>
          </a:p>
        </p:txBody>
      </p:sp>
      <p:sp>
        <p:nvSpPr>
          <p:cNvPr id="100" name="Google Shape;100;p1"/>
          <p:cNvSpPr txBox="1">
            <a:spLocks noGrp="1"/>
          </p:cNvSpPr>
          <p:nvPr>
            <p:ph type="subTitle" idx="1"/>
          </p:nvPr>
        </p:nvSpPr>
        <p:spPr>
          <a:xfrm>
            <a:off x="2212843" y="2666328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lang="pt-BR" sz="5400" b="1"/>
              <a:t>SAÚDE DA MULHER</a:t>
            </a:r>
            <a:endParaRPr/>
          </a:p>
        </p:txBody>
      </p:sp>
      <p:pic>
        <p:nvPicPr>
          <p:cNvPr id="101" name="Google Shape;101;p1" descr="A Atenção Primária à Saúde vem atuando e permanece comprometida com o  enfrentamento do COVID-19 – Extrema M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80664" y="4202279"/>
            <a:ext cx="3667243" cy="196459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" descr="Sistema Único de Saúde – Wikipédia, a enciclopédia livre"/>
          <p:cNvSpPr/>
          <p:nvPr/>
        </p:nvSpPr>
        <p:spPr>
          <a:xfrm>
            <a:off x="207433" y="-144463"/>
            <a:ext cx="4064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 descr="Ministério da Saúde divulga novos medicamentos que farão parte do SUS em  2016 – RG Farma"/>
          <p:cNvSpPr/>
          <p:nvPr/>
        </p:nvSpPr>
        <p:spPr>
          <a:xfrm>
            <a:off x="410633" y="7938"/>
            <a:ext cx="4064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 descr="SUS"/>
          <p:cNvSpPr/>
          <p:nvPr/>
        </p:nvSpPr>
        <p:spPr>
          <a:xfrm>
            <a:off x="613833" y="160338"/>
            <a:ext cx="4064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 descr="Webpalestra e-SUS: Mudanças na nova versão"/>
          <p:cNvSpPr/>
          <p:nvPr/>
        </p:nvSpPr>
        <p:spPr>
          <a:xfrm>
            <a:off x="817033" y="312738"/>
            <a:ext cx="4064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1" descr="C:\Users\Juliana\Desktop\e-sus_webpalestra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22026" y="4336314"/>
            <a:ext cx="3552395" cy="177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3833" y="3429000"/>
            <a:ext cx="3203052" cy="2817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>
            <a:spLocks noGrp="1"/>
          </p:cNvSpPr>
          <p:nvPr>
            <p:ph type="title"/>
          </p:nvPr>
        </p:nvSpPr>
        <p:spPr>
          <a:xfrm>
            <a:off x="643795" y="978297"/>
            <a:ext cx="10972800" cy="129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pt-BR"/>
              <a:t>MAMOGRAFIA POR IDADE</a:t>
            </a:r>
            <a:br>
              <a:rPr lang="pt-BR"/>
            </a:br>
            <a:r>
              <a:rPr lang="pt-BR"/>
              <a:t>3º QUADRIMESTRE- 2025</a:t>
            </a:r>
            <a:br>
              <a:rPr lang="pt-BR"/>
            </a:br>
            <a:endParaRPr/>
          </a:p>
        </p:txBody>
      </p:sp>
      <p:graphicFrame>
        <p:nvGraphicFramePr>
          <p:cNvPr id="114" name="Google Shape;114;p2"/>
          <p:cNvGraphicFramePr/>
          <p:nvPr/>
        </p:nvGraphicFramePr>
        <p:xfrm>
          <a:off x="431371" y="2397479"/>
          <a:ext cx="11151050" cy="335722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47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2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6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03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43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 dirty="0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000" u="none" strike="noStrike" cap="none"/>
                        <a:t>ABAIXO DE 40 ANOS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000" u="none" strike="noStrike" cap="none"/>
                        <a:t>DE 40 a 49 ANOS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000" u="none" strike="noStrike" cap="none"/>
                        <a:t>DE 50 A 69 ANOS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000" u="none" strike="noStrike" cap="none"/>
                        <a:t>ACIMA DE 69 ANOS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000" u="none" strike="noStrike" cap="none"/>
                        <a:t>TOTAL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400" b="1" u="none" strike="noStrike" cap="none" dirty="0"/>
                        <a:t>MAMOGRAFIA DE ROTINA 2025</a:t>
                      </a:r>
                      <a:endParaRPr sz="2400" b="1" u="none" strike="noStrike" cap="none" dirty="0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02</a:t>
                      </a:r>
                      <a:endParaRPr sz="2400" b="1" dirty="0"/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20</a:t>
                      </a:r>
                      <a:endParaRPr sz="2400" b="1" dirty="0"/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124</a:t>
                      </a:r>
                      <a:endParaRPr sz="2400" b="1"/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6</a:t>
                      </a:r>
                      <a:endParaRPr sz="2400" b="1"/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152</a:t>
                      </a:r>
                      <a:endParaRPr sz="2400" b="1"/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400" b="1" u="none" strike="noStrike" cap="none"/>
                        <a:t>EXPRESSO DA VIDA</a:t>
                      </a:r>
                      <a:endParaRPr sz="24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0</a:t>
                      </a:r>
                      <a:endParaRPr sz="2400" b="1"/>
                    </a:p>
                  </a:txBody>
                  <a:tcPr marL="28575" marR="28575" marT="0" marB="0" anchor="ctr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0</a:t>
                      </a:r>
                      <a:endParaRPr sz="2400" b="1" dirty="0"/>
                    </a:p>
                  </a:txBody>
                  <a:tcPr marL="28575" marR="28575" marT="0" marB="0" anchor="ctr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0</a:t>
                      </a:r>
                      <a:endParaRPr sz="2400" b="1" dirty="0"/>
                    </a:p>
                  </a:txBody>
                  <a:tcPr marL="28575" marR="28575" marT="0" marB="0" anchor="ctr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0</a:t>
                      </a:r>
                      <a:endParaRPr sz="2400" b="1" dirty="0"/>
                    </a:p>
                  </a:txBody>
                  <a:tcPr marL="28575" marR="28575" marT="0" marB="0" anchor="ctr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0</a:t>
                      </a:r>
                      <a:endParaRPr sz="2400" b="1"/>
                    </a:p>
                  </a:txBody>
                  <a:tcPr marL="28575" marR="28575" marT="0" marB="0" anchor="ctr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4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pt-BR" sz="2400" b="1" u="none" strike="noStrike" cap="none"/>
                        <a:t>TOTAL</a:t>
                      </a:r>
                      <a:endParaRPr sz="2400" b="1" u="none" strike="noStrike" cap="none"/>
                    </a:p>
                  </a:txBody>
                  <a:tcPr marL="121925" marR="121925" marT="45725" marB="45725"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02</a:t>
                      </a:r>
                      <a:endParaRPr sz="2400" b="1"/>
                    </a:p>
                  </a:txBody>
                  <a:tcPr marL="28575" marR="2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20</a:t>
                      </a:r>
                      <a:endParaRPr sz="2400" b="1"/>
                    </a:p>
                  </a:txBody>
                  <a:tcPr marL="28575" marR="2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/>
                        <a:t>124</a:t>
                      </a:r>
                      <a:endParaRPr sz="2400" b="1"/>
                    </a:p>
                  </a:txBody>
                  <a:tcPr marL="28575" marR="2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6</a:t>
                      </a:r>
                      <a:endParaRPr sz="2400" b="1" dirty="0"/>
                    </a:p>
                  </a:txBody>
                  <a:tcPr marL="28575" marR="2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dirty="0"/>
                        <a:t>152</a:t>
                      </a:r>
                      <a:endParaRPr sz="2400" b="1" dirty="0"/>
                    </a:p>
                  </a:txBody>
                  <a:tcPr marL="28575" marR="2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5" name="Google Shape;115;p2"/>
          <p:cNvSpPr txBox="1"/>
          <p:nvPr/>
        </p:nvSpPr>
        <p:spPr>
          <a:xfrm>
            <a:off x="996256" y="332656"/>
            <a:ext cx="10586144" cy="3649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pt-BR"/>
              <a:t>PREVENTIVOS </a:t>
            </a:r>
            <a:br>
              <a:rPr lang="pt-BR"/>
            </a:br>
            <a:r>
              <a:rPr lang="pt-BR"/>
              <a:t>3º QUADRIMESTRE- 2025</a:t>
            </a:r>
            <a:endParaRPr/>
          </a:p>
        </p:txBody>
      </p:sp>
      <p:graphicFrame>
        <p:nvGraphicFramePr>
          <p:cNvPr id="121" name="Google Shape;121;p3"/>
          <p:cNvGraphicFramePr/>
          <p:nvPr/>
        </p:nvGraphicFramePr>
        <p:xfrm>
          <a:off x="1173076" y="1931831"/>
          <a:ext cx="9284575" cy="430289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5087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9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1800" u="none" strike="noStrike" cap="none"/>
                        <a:t>UBS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1800" u="none" strike="noStrike" cap="none"/>
                        <a:t>QUANTIDADE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9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PSF TEREZINHA RATTIS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53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9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PSF PEDRO DOMINGOS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71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9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PSF JOSÉ PEREIRA DE MELO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38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9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TOTAL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162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851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000"/>
              <a:buFont typeface="Arial"/>
              <a:buNone/>
            </a:pPr>
            <a:r>
              <a:rPr lang="pt-BR" sz="4000" b="1"/>
              <a:t>ATENDIMENTOS</a:t>
            </a:r>
            <a:endParaRPr/>
          </a:p>
        </p:txBody>
      </p:sp>
      <p:graphicFrame>
        <p:nvGraphicFramePr>
          <p:cNvPr id="128" name="Google Shape;128;p4"/>
          <p:cNvGraphicFramePr/>
          <p:nvPr>
            <p:extLst>
              <p:ext uri="{D42A27DB-BD31-4B8C-83A1-F6EECF244321}">
                <p14:modId xmlns:p14="http://schemas.microsoft.com/office/powerpoint/2010/main" val="3647526305"/>
              </p:ext>
            </p:extLst>
          </p:nvPr>
        </p:nvGraphicFramePr>
        <p:xfrm>
          <a:off x="0" y="1287888"/>
          <a:ext cx="12192000" cy="544876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365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Atendimentos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/>
                        <a:t>3</a:t>
                      </a:r>
                      <a:r>
                        <a:rPr lang="pt-BR" sz="2800" u="none" strike="noStrike" cap="none"/>
                        <a:t>º quadr. 2025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Pré-natal (Dr. Murilo)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600" b="1"/>
                        <a:t>414</a:t>
                      </a:r>
                      <a:endParaRPr sz="2600" b="1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Consultas de Puerpério(Dr. Murilo)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 dirty="0"/>
                        <a:t>67</a:t>
                      </a:r>
                      <a:endParaRPr sz="2600" b="1" dirty="0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/>
                        <a:t>Inserção</a:t>
                      </a:r>
                      <a:r>
                        <a:rPr lang="pt-BR" sz="2800" b="1" u="none" strike="noStrike" cap="none"/>
                        <a:t> e retira</a:t>
                      </a:r>
                      <a:r>
                        <a:rPr lang="pt-BR" sz="2800" b="1"/>
                        <a:t>da de</a:t>
                      </a:r>
                      <a:r>
                        <a:rPr lang="pt-BR" sz="2800" b="1" u="none" strike="noStrike" cap="none"/>
                        <a:t> DIU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/>
                        <a:t>18</a:t>
                      </a:r>
                      <a:endParaRPr sz="26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Ultrassom </a:t>
                      </a:r>
                      <a:r>
                        <a:rPr lang="pt-BR" sz="2800" b="1"/>
                        <a:t>ginecologico 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/>
                        <a:t>34</a:t>
                      </a:r>
                      <a:endParaRPr sz="26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GINECOLOGIA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/>
                        <a:t>170</a:t>
                      </a:r>
                      <a:endParaRPr sz="26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7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BUSCANDO VIDAS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/>
                        <a:t>05</a:t>
                      </a:r>
                      <a:endParaRPr sz="26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8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 dirty="0"/>
                        <a:t>PROMAI</a:t>
                      </a:r>
                      <a:endParaRPr sz="1400" u="none" strike="noStrike" cap="none" dirty="0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600" b="1" dirty="0"/>
                        <a:t>04</a:t>
                      </a:r>
                      <a:endParaRPr sz="2600" b="1" dirty="0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851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000"/>
              <a:buFont typeface="Arial"/>
              <a:buNone/>
            </a:pPr>
            <a:r>
              <a:rPr lang="pt-BR" sz="4000" b="1"/>
              <a:t>ATENDIMENTOS</a:t>
            </a:r>
            <a:endParaRPr/>
          </a:p>
        </p:txBody>
      </p:sp>
      <p:graphicFrame>
        <p:nvGraphicFramePr>
          <p:cNvPr id="135" name="Google Shape;135;p5"/>
          <p:cNvGraphicFramePr/>
          <p:nvPr/>
        </p:nvGraphicFramePr>
        <p:xfrm>
          <a:off x="889102" y="1210484"/>
          <a:ext cx="10413800" cy="468805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5252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9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ATENDIMENTOS DRA. ALESSANDRA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/>
                        <a:t>3</a:t>
                      </a:r>
                      <a:r>
                        <a:rPr lang="pt-BR" sz="2800" u="none" strike="noStrike" cap="none"/>
                        <a:t>º QUADR. 2025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0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CONSULTAS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571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0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ACUPUNTURA/</a:t>
                      </a:r>
                      <a:r>
                        <a:rPr lang="pt-BR" sz="2800" b="1"/>
                        <a:t>AURICULOTERAPIA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330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TAI CHI CHUAN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55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5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BARIÁTRICA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25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5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TOTAL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981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7d0d6cdbe7_2_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8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000"/>
              <a:buFont typeface="Arial"/>
              <a:buNone/>
            </a:pPr>
            <a:r>
              <a:rPr lang="pt-BR" sz="4000" b="1"/>
              <a:t>ATENDIMENTOS</a:t>
            </a:r>
            <a:endParaRPr/>
          </a:p>
        </p:txBody>
      </p:sp>
      <p:graphicFrame>
        <p:nvGraphicFramePr>
          <p:cNvPr id="142" name="Google Shape;142;g37d0d6cdbe7_2_1"/>
          <p:cNvGraphicFramePr/>
          <p:nvPr/>
        </p:nvGraphicFramePr>
        <p:xfrm>
          <a:off x="889102" y="1562559"/>
          <a:ext cx="10413800" cy="428496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5252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61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ATENDIMENTOS</a:t>
                      </a:r>
                      <a:endParaRPr sz="2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TÉCNICO DE ENFERMAGEM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/>
                        <a:t>3</a:t>
                      </a:r>
                      <a:r>
                        <a:rPr lang="pt-BR" sz="2800" u="none" strike="noStrike" cap="none"/>
                        <a:t>º QUADR. 2025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ANTROPOMETRIA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3819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SINAIS VITAIS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1300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GLICEMIA </a:t>
                      </a:r>
                      <a:endParaRPr sz="1400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25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TOTAL</a:t>
                      </a:r>
                      <a:endParaRPr sz="2800" b="1" u="none" strike="noStrike" cap="none"/>
                    </a:p>
                  </a:txBody>
                  <a:tcPr marL="121925" marR="121925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5144</a:t>
                      </a:r>
                      <a:endParaRPr sz="2800" b="1"/>
                    </a:p>
                  </a:txBody>
                  <a:tcPr marL="121925" marR="121925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7d0d6cdbe7_2_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8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000"/>
              <a:buFont typeface="Arial"/>
              <a:buNone/>
            </a:pPr>
            <a:r>
              <a:rPr lang="pt-BR" sz="4000" b="1"/>
              <a:t>ATENDIMENTOS</a:t>
            </a:r>
            <a:endParaRPr/>
          </a:p>
        </p:txBody>
      </p:sp>
      <p:graphicFrame>
        <p:nvGraphicFramePr>
          <p:cNvPr id="149" name="Google Shape;149;g37d0d6cdbe7_2_7"/>
          <p:cNvGraphicFramePr/>
          <p:nvPr/>
        </p:nvGraphicFramePr>
        <p:xfrm>
          <a:off x="889102" y="1562559"/>
          <a:ext cx="10413800" cy="501871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5252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61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TESTES RÁPIDOS</a:t>
                      </a:r>
                      <a:endParaRPr sz="2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u="none" strike="noStrike" cap="none"/>
                        <a:t>TÉCNICO DE ENFERMAGEM</a:t>
                      </a:r>
                      <a:endParaRPr sz="1400" u="none" strike="noStrike" cap="none"/>
                    </a:p>
                  </a:txBody>
                  <a:tcPr marL="121925" marR="121925" marT="45725" marB="45725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/>
                        <a:t>3</a:t>
                      </a:r>
                      <a:r>
                        <a:rPr lang="pt-BR" sz="2800" u="none" strike="noStrike" cap="none"/>
                        <a:t>º QUADR. 2025</a:t>
                      </a:r>
                      <a:endParaRPr sz="1400" u="none" strike="noStrike" cap="none"/>
                    </a:p>
                  </a:txBody>
                  <a:tcPr marL="121925" marR="121925" marT="45725" marB="45725"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TESTES HIV</a:t>
                      </a:r>
                      <a:endParaRPr sz="2800" b="1" u="none" strike="noStrike" cap="none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0</a:t>
                      </a:r>
                      <a:endParaRPr sz="2800" b="1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TESTES HEPATITE C</a:t>
                      </a:r>
                      <a:endParaRPr sz="2800" b="1" u="none" strike="noStrike" cap="none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0</a:t>
                      </a:r>
                      <a:endParaRPr sz="2800" b="1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TESTES HEPATITE B</a:t>
                      </a:r>
                      <a:endParaRPr sz="2800" b="1" u="none" strike="noStrike" cap="none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0</a:t>
                      </a:r>
                      <a:endParaRPr sz="2800" b="1"/>
                    </a:p>
                  </a:txBody>
                  <a:tcPr marL="121925" marR="121925" marT="45725" marB="45725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TESTES SÍFILIS</a:t>
                      </a:r>
                      <a:endParaRPr sz="2800" b="1" u="none" strike="noStrike" cap="none"/>
                    </a:p>
                  </a:txBody>
                  <a:tcPr marL="121925" marR="121925" marT="45725" marB="45725"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0</a:t>
                      </a:r>
                      <a:endParaRPr sz="2800" b="1"/>
                    </a:p>
                  </a:txBody>
                  <a:tcPr marL="121925" marR="121925" marT="45725" marB="45725"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800"/>
                        <a:buFont typeface="Arial"/>
                        <a:buNone/>
                      </a:pPr>
                      <a:r>
                        <a:rPr lang="pt-BR" sz="2800" b="1" u="none" strike="noStrike" cap="none"/>
                        <a:t>TOTAL</a:t>
                      </a:r>
                      <a:endParaRPr sz="2800" b="1" u="none" strike="noStrike" cap="none"/>
                    </a:p>
                  </a:txBody>
                  <a:tcPr marL="121925" marR="121925" marT="45725" marB="45725"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/>
                        <a:t>0</a:t>
                      </a:r>
                      <a:endParaRPr sz="2800" b="1"/>
                    </a:p>
                  </a:txBody>
                  <a:tcPr marL="121925" marR="121925" marT="45725" marB="45725"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E14B27F0-6902-49C2-942E-1B705CBA16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5337" y="947616"/>
            <a:ext cx="10058400" cy="3566160"/>
          </a:xfrm>
        </p:spPr>
        <p:txBody>
          <a:bodyPr>
            <a:normAutofit/>
          </a:bodyPr>
          <a:lstStyle/>
          <a:p>
            <a:pPr algn="ctr"/>
            <a:r>
              <a:rPr lang="pt-BR" sz="8800" b="1" dirty="0">
                <a:solidFill>
                  <a:schemeClr val="accent6">
                    <a:lumMod val="75000"/>
                  </a:schemeClr>
                </a:solidFill>
              </a:rPr>
              <a:t>Oxigenoterapia</a:t>
            </a:r>
          </a:p>
        </p:txBody>
      </p:sp>
      <p:pic>
        <p:nvPicPr>
          <p:cNvPr id="9" name="Picture 2" descr="C:\Users\Endemias\ROBERTA SITE\ROBERTA SITE\Luiz Henrique\Imagens\camisa semana saúde intinerante dr paulo.png">
            <a:extLst>
              <a:ext uri="{FF2B5EF4-FFF2-40B4-BE49-F238E27FC236}">
                <a16:creationId xmlns:a16="http://schemas.microsoft.com/office/drawing/2014/main" id="{54DC1246-546B-EE01-3543-F68F3F6DD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7021" y="301043"/>
            <a:ext cx="5535032" cy="2429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339502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69134" y="340834"/>
            <a:ext cx="10058400" cy="1450757"/>
          </a:xfrm>
        </p:spPr>
        <p:txBody>
          <a:bodyPr/>
          <a:lstStyle/>
          <a:p>
            <a:r>
              <a:rPr lang="pt-BR" b="1" dirty="0">
                <a:solidFill>
                  <a:srgbClr val="7030A0"/>
                </a:solidFill>
              </a:rPr>
              <a:t>OXIGENOTERAPIA </a:t>
            </a:r>
            <a:r>
              <a:rPr lang="pt-BR" dirty="0">
                <a:solidFill>
                  <a:srgbClr val="7030A0"/>
                </a:solidFill>
              </a:rPr>
              <a:t> </a:t>
            </a:r>
            <a:r>
              <a:rPr lang="pt-BR" i="1" dirty="0"/>
              <a:t> </a:t>
            </a:r>
            <a:r>
              <a:rPr lang="pt-BR" dirty="0"/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/>
              <a:t> Atualmente temos </a:t>
            </a:r>
            <a:r>
              <a:rPr lang="pt-BR" b="1" dirty="0">
                <a:solidFill>
                  <a:srgbClr val="FF0000"/>
                </a:solidFill>
              </a:rPr>
              <a:t>30 </a:t>
            </a:r>
            <a:r>
              <a:rPr lang="pt-BR" dirty="0"/>
              <a:t> pacientes em uso de oxigênio domiciliar na cidade de Capitólio.</a:t>
            </a:r>
          </a:p>
          <a:p>
            <a:pPr algn="just"/>
            <a:r>
              <a:rPr lang="pt-BR" dirty="0"/>
              <a:t> É fornecido de acordo com prescrição medica conforme necessidade de cada paciente.</a:t>
            </a:r>
          </a:p>
          <a:p>
            <a:pPr algn="just"/>
            <a:r>
              <a:rPr lang="pt-BR" dirty="0"/>
              <a:t>O cadastro é feito no Departamento de Saúde e posteriormente acompanhado pela referência.</a:t>
            </a:r>
          </a:p>
          <a:p>
            <a:pPr algn="just"/>
            <a:r>
              <a:rPr lang="pt-BR" dirty="0"/>
              <a:t>O oxigênio para o protocolo de OXIGENOTERAPIA DOMICILIAR,  A PARTIR DE JUNHO/23, SEGUE O PROTOCOLO PADRONIZADO DO MINISTÉRIO DA SAÚDE PARA OXIGENODOMICILIAR CONTÍNUO sendo substituído os cilindros de oxigênio por concentradores elétricos + cilindro resgate para usuários 24h/dia . É  fornecido conforme licitação municipal pela empresa RESPMED  para CONCENTRADORES ELÉTRICOS, pela empresa SOLDATEC para  cilindros para utilização nas ambulâncias (1 </a:t>
            </a:r>
            <a:r>
              <a:rPr lang="pt-BR" sz="2100" dirty="0"/>
              <a:t>m3 1,5</a:t>
            </a:r>
            <a:r>
              <a:rPr lang="pt-BR" dirty="0"/>
              <a:t> m</a:t>
            </a:r>
            <a:r>
              <a:rPr lang="pt-BR" sz="2100" dirty="0"/>
              <a:t>3 e 3,0 m3)</a:t>
            </a:r>
            <a:r>
              <a:rPr lang="pt-BR" dirty="0"/>
              <a:t>.  </a:t>
            </a:r>
          </a:p>
        </p:txBody>
      </p:sp>
      <p:pic>
        <p:nvPicPr>
          <p:cNvPr id="1026" name="Picture 2" descr="C:\Users\Taciana\Desktop\DOCUMENTOS TELA 2019\download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895" y="495446"/>
            <a:ext cx="1707112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39276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solidFill>
                  <a:srgbClr val="7030A0"/>
                </a:solidFill>
              </a:rPr>
              <a:t>OXIGENOTERAPIA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b="1" dirty="0"/>
              <a:t>PROTOCOLO</a:t>
            </a:r>
            <a:r>
              <a:rPr lang="pt-BR" dirty="0"/>
              <a:t>:</a:t>
            </a:r>
          </a:p>
          <a:p>
            <a:r>
              <a:rPr lang="pt-BR" dirty="0"/>
              <a:t>* O paciente que necessite de Oxigenoterapia, deve apresentar pedido médico com prescrição e justificativa. E os documentos solicitados para o cadastro diretamente na secretaria de saúde ou por contato telefônico com a referência.  O prazo para instalação do equipamento é de 5 dias úteis.</a:t>
            </a:r>
          </a:p>
          <a:p>
            <a:r>
              <a:rPr lang="pt-BR" dirty="0"/>
              <a:t>* Para manutenção do fornecimento de oxigênio o paciente deverá apresentar anualmente:  Documento que confirme a necessidade da manutenção de ODP, em duas vias, para todos os casos.</a:t>
            </a:r>
          </a:p>
          <a:p>
            <a:r>
              <a:rPr lang="pt-BR" dirty="0"/>
              <a:t>* Gasometria arterial realizada durante doença estável e atualizada se possível.</a:t>
            </a:r>
          </a:p>
          <a:p>
            <a:r>
              <a:rPr lang="pt-BR" dirty="0"/>
              <a:t>* São realizadas visitas periódicas de acompanhamento e orientação.</a:t>
            </a:r>
          </a:p>
          <a:p>
            <a:endParaRPr lang="pt-BR" dirty="0"/>
          </a:p>
        </p:txBody>
      </p:sp>
      <p:pic>
        <p:nvPicPr>
          <p:cNvPr id="4" name="Picture 2" descr="C:\Users\Taciana\Desktop\DOCUMENTOS TELA 2019\download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920" y="363908"/>
            <a:ext cx="1707112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49674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070698"/>
              </p:ext>
            </p:extLst>
          </p:nvPr>
        </p:nvGraphicFramePr>
        <p:xfrm>
          <a:off x="1251838" y="713926"/>
          <a:ext cx="9688324" cy="53085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4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3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175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Compra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E locação de cilindros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03° Quadrimestre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(Set-Out-</a:t>
                      </a:r>
                      <a:r>
                        <a:rPr lang="pt-BR" sz="1400" baseline="0" dirty="0" err="1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Nov</a:t>
                      </a: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-Dez))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2025 ( valores médios)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VALOR</a:t>
                      </a: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 TOTAL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(REAIS)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75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Quantidade de pacientes </a:t>
                      </a:r>
                      <a:r>
                        <a:rPr lang="pt-BR" sz="140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que</a:t>
                      </a: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utilizaram o serviço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30 pacientes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3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Quantidade de concentradores em uso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u="none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      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 (LICITADOS de 5L x R$340,00) = R$9.860,00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 (LICITADO de 10L x R$550,00) = R$550,00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( 3 PRÓPRIOS DO MUNICÍPIO)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24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R$10.410,00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31922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96467C73-6011-BE6F-470E-5DA7FD019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E4E0C166-CF6B-4CA4-488A-6CBEB47C8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A1D6FA25-AED4-7ADE-E4E0-5040755646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240008"/>
              </p:ext>
            </p:extLst>
          </p:nvPr>
        </p:nvGraphicFramePr>
        <p:xfrm>
          <a:off x="1251838" y="710324"/>
          <a:ext cx="9688324" cy="36500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0280">
                  <a:extLst>
                    <a:ext uri="{9D8B030D-6E8A-4147-A177-3AD203B41FA5}">
                      <a16:colId xmlns:a16="http://schemas.microsoft.com/office/drawing/2014/main" val="3536253950"/>
                    </a:ext>
                  </a:extLst>
                </a:gridCol>
                <a:gridCol w="3244807">
                  <a:extLst>
                    <a:ext uri="{9D8B030D-6E8A-4147-A177-3AD203B41FA5}">
                      <a16:colId xmlns:a16="http://schemas.microsoft.com/office/drawing/2014/main" val="1467139494"/>
                    </a:ext>
                  </a:extLst>
                </a:gridCol>
                <a:gridCol w="2393237">
                  <a:extLst>
                    <a:ext uri="{9D8B030D-6E8A-4147-A177-3AD203B41FA5}">
                      <a16:colId xmlns:a16="http://schemas.microsoft.com/office/drawing/2014/main" val="3708005182"/>
                    </a:ext>
                  </a:extLst>
                </a:gridCol>
              </a:tblGrid>
              <a:tr h="33437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OXIGÊNIOS AMBULÂNCIAS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(03° </a:t>
                      </a:r>
                      <a:r>
                        <a:rPr lang="pt-BR" sz="16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Quad</a:t>
                      </a:r>
                      <a:r>
                        <a:rPr lang="pt-B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2025) – SOLDATEC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1 M</a:t>
                      </a:r>
                      <a:r>
                        <a:rPr lang="pt-BR" sz="36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1,5 M</a:t>
                      </a:r>
                      <a:r>
                        <a:rPr lang="pt-BR" sz="32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3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3 M </a:t>
                      </a:r>
                      <a:r>
                        <a:rPr lang="pt-BR" sz="36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7 x R$109,00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0 x R$106,00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8 x R$128,00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763,00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0,00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800" b="1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1.024,00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5034622"/>
                  </a:ext>
                </a:extLst>
              </a:tr>
              <a:tr h="306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TOTAL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u="sng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R$</a:t>
                      </a:r>
                      <a:r>
                        <a:rPr lang="pt-BR" sz="1800" b="1" u="sng" baseline="0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  1.787,00</a:t>
                      </a:r>
                      <a:endParaRPr lang="pt-BR" sz="1800" b="1" u="sng" dirty="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91106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734552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C52C4E-959C-402B-9D57-744E14B671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9200" b="1" dirty="0">
                <a:solidFill>
                  <a:schemeClr val="accent6">
                    <a:lumMod val="75000"/>
                  </a:schemeClr>
                </a:solidFill>
              </a:rPr>
              <a:t>Vigilância em Saúde</a:t>
            </a:r>
          </a:p>
        </p:txBody>
      </p:sp>
      <p:sp>
        <p:nvSpPr>
          <p:cNvPr id="6" name="Subtítulo 5">
            <a:extLst>
              <a:ext uri="{FF2B5EF4-FFF2-40B4-BE49-F238E27FC236}">
                <a16:creationId xmlns:a16="http://schemas.microsoft.com/office/drawing/2014/main" id="{ADE99CA0-E8DB-4220-AC08-EA776680CA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3600" b="1" dirty="0"/>
              <a:t>EPIDEMIOLOGIA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E1F44E8-F456-433C-8996-1A6D085B2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81DD36C-B002-4CA3-A9A7-2CE70EF10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61</a:t>
            </a:fld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61CDCB7-18B0-4FB3-811E-709E59D01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0605" y="241204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233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8AE3EE-4C30-4F98-BE80-9F5E5AE79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Vigilância em Saúde</a:t>
            </a:r>
          </a:p>
        </p:txBody>
      </p:sp>
      <p:graphicFrame>
        <p:nvGraphicFramePr>
          <p:cNvPr id="6" name="Espaço Reservado para Conteúdo 5">
            <a:extLst>
              <a:ext uri="{FF2B5EF4-FFF2-40B4-BE49-F238E27FC236}">
                <a16:creationId xmlns:a16="http://schemas.microsoft.com/office/drawing/2014/main" id="{2DC811E0-89F1-4561-A0DA-8BDCE1FC702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6963" y="2108199"/>
          <a:ext cx="10058400" cy="4149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C091F25-8253-49CC-91D1-056D416A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AF48BE8-F818-4E54-A9F1-12558BF78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3097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0A09ED-E64B-40C8-A956-66951872C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70410"/>
          </a:xfrm>
        </p:spPr>
        <p:txBody>
          <a:bodyPr/>
          <a:lstStyle/>
          <a:p>
            <a:pPr algn="ctr"/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Vigilância Epidemiológica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48FEAB1-785D-4458-8C44-AEE758B6C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199627"/>
            <a:ext cx="10058400" cy="466946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3200" dirty="0">
                <a:solidFill>
                  <a:schemeClr val="tx2">
                    <a:lumMod val="50000"/>
                  </a:schemeClr>
                </a:solidFill>
              </a:rPr>
              <a:t>Vigilância Epidemiológica é um conjunto de ações que proporciona o conhecimento, a detecção ou prevenção de qualquer mudança nos fatores determinantes e condicionantes de saúde individual ou coletiva, com a finalidade de recomendar e adotar as medidas de prevenção e controle das doenças ou agravos.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D0E8D1F-0352-4936-9D8F-459865C0A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9580BC9-D6A9-4045-8839-8645E7DEC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15062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F72359-7257-405C-8A12-1F26CE334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5"/>
          </a:xfrm>
        </p:spPr>
        <p:txBody>
          <a:bodyPr/>
          <a:lstStyle/>
          <a:p>
            <a:r>
              <a:rPr lang="pt-BR" dirty="0"/>
              <a:t>Vigilância Epidemiológica - 2025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920D121C-2349-4675-B31F-B1E74899E5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6073847"/>
              </p:ext>
            </p:extLst>
          </p:nvPr>
        </p:nvGraphicFramePr>
        <p:xfrm>
          <a:off x="897621" y="1048624"/>
          <a:ext cx="10258060" cy="6094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1612">
                  <a:extLst>
                    <a:ext uri="{9D8B030D-6E8A-4147-A177-3AD203B41FA5}">
                      <a16:colId xmlns:a16="http://schemas.microsoft.com/office/drawing/2014/main" val="3582626466"/>
                    </a:ext>
                  </a:extLst>
                </a:gridCol>
                <a:gridCol w="2051612">
                  <a:extLst>
                    <a:ext uri="{9D8B030D-6E8A-4147-A177-3AD203B41FA5}">
                      <a16:colId xmlns:a16="http://schemas.microsoft.com/office/drawing/2014/main" val="269840181"/>
                    </a:ext>
                  </a:extLst>
                </a:gridCol>
                <a:gridCol w="2021278">
                  <a:extLst>
                    <a:ext uri="{9D8B030D-6E8A-4147-A177-3AD203B41FA5}">
                      <a16:colId xmlns:a16="http://schemas.microsoft.com/office/drawing/2014/main" val="415800570"/>
                    </a:ext>
                  </a:extLst>
                </a:gridCol>
                <a:gridCol w="2081946">
                  <a:extLst>
                    <a:ext uri="{9D8B030D-6E8A-4147-A177-3AD203B41FA5}">
                      <a16:colId xmlns:a16="http://schemas.microsoft.com/office/drawing/2014/main" val="3901317789"/>
                    </a:ext>
                  </a:extLst>
                </a:gridCol>
                <a:gridCol w="2051612">
                  <a:extLst>
                    <a:ext uri="{9D8B030D-6E8A-4147-A177-3AD203B41FA5}">
                      <a16:colId xmlns:a16="http://schemas.microsoft.com/office/drawing/2014/main" val="3287047193"/>
                    </a:ext>
                  </a:extLst>
                </a:gridCol>
              </a:tblGrid>
              <a:tr h="628383">
                <a:tc>
                  <a:txBody>
                    <a:bodyPr/>
                    <a:lstStyle/>
                    <a:p>
                      <a:r>
                        <a:rPr lang="pt-BR" sz="1600" dirty="0"/>
                        <a:t>Agravos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1º Quadrimestre</a:t>
                      </a:r>
                    </a:p>
                    <a:p>
                      <a:pPr algn="ctr"/>
                      <a:r>
                        <a:rPr lang="pt-BR" sz="1600" dirty="0"/>
                        <a:t>Janeiro/Fevereiro/Março/Abril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2º Quadrimestre</a:t>
                      </a:r>
                    </a:p>
                    <a:p>
                      <a:pPr algn="ctr"/>
                      <a:r>
                        <a:rPr lang="pt-BR" sz="1600" dirty="0"/>
                        <a:t>Maio/Junho/Julho/Agosto</a:t>
                      </a:r>
                      <a:r>
                        <a:rPr lang="pt-BR" sz="1600" baseline="0" dirty="0"/>
                        <a:t> 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3º Quadrimestre</a:t>
                      </a:r>
                    </a:p>
                    <a:p>
                      <a:pPr algn="ctr"/>
                      <a:r>
                        <a:rPr lang="pt-BR" sz="1600" dirty="0"/>
                        <a:t>Setembro/Outubro/Novembro/ 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/>
                        <a:t>Total </a:t>
                      </a:r>
                    </a:p>
                    <a:p>
                      <a:pPr algn="ctr"/>
                      <a:r>
                        <a:rPr lang="pt-BR" sz="1600" dirty="0"/>
                        <a:t>ANUAL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296602"/>
                  </a:ext>
                </a:extLst>
              </a:tr>
              <a:tr h="388999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Acidentes</a:t>
                      </a:r>
                      <a:r>
                        <a:rPr lang="pt-BR" sz="1400" b="1" baseline="0" dirty="0"/>
                        <a:t> animais Peçonhentos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27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70892819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Violência Interpessoal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13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33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94814334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Varicela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904985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Caxumba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76228443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Intoxicação Exógena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03636163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Atendimento </a:t>
                      </a:r>
                      <a:r>
                        <a:rPr lang="pt-BR" sz="1400" b="1" dirty="0" err="1"/>
                        <a:t>Anti-Rábico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16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65981629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Hepatites Virais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37967963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Hanseníase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14930956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Tuberculose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77991984"/>
                  </a:ext>
                </a:extLst>
              </a:tr>
              <a:tr h="468737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Sífilis</a:t>
                      </a:r>
                      <a:r>
                        <a:rPr lang="pt-BR" sz="1400" b="1" baseline="0" dirty="0"/>
                        <a:t> em Gestante</a:t>
                      </a:r>
                      <a:endParaRPr lang="pt-B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72144327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/>
                        <a:t>TOXOPLASMOSE EM GESTANTE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95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/>
                        <a:t>Sífilis adquirida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31958754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01F3C21-59DF-4EC0-9BEF-C183672E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D2B72B7-C63A-41ED-A233-B1BC37B93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47992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C343E6-C01E-40B1-9C3C-0EAC5D4E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64" y="286604"/>
            <a:ext cx="10939244" cy="921412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Vigilância Saúde do Trabalhador - 2025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FF5208EB-5744-4AAE-BBFA-8AB6324FD8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95618" y="2108200"/>
          <a:ext cx="10559745" cy="3251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949">
                  <a:extLst>
                    <a:ext uri="{9D8B030D-6E8A-4147-A177-3AD203B41FA5}">
                      <a16:colId xmlns:a16="http://schemas.microsoft.com/office/drawing/2014/main" val="573044387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26675551"/>
                    </a:ext>
                  </a:extLst>
                </a:gridCol>
                <a:gridCol w="2038484">
                  <a:extLst>
                    <a:ext uri="{9D8B030D-6E8A-4147-A177-3AD203B41FA5}">
                      <a16:colId xmlns:a16="http://schemas.microsoft.com/office/drawing/2014/main" val="262104573"/>
                    </a:ext>
                  </a:extLst>
                </a:gridCol>
                <a:gridCol w="2121877">
                  <a:extLst>
                    <a:ext uri="{9D8B030D-6E8A-4147-A177-3AD203B41FA5}">
                      <a16:colId xmlns:a16="http://schemas.microsoft.com/office/drawing/2014/main" val="3717166144"/>
                    </a:ext>
                  </a:extLst>
                </a:gridCol>
                <a:gridCol w="2175486">
                  <a:extLst>
                    <a:ext uri="{9D8B030D-6E8A-4147-A177-3AD203B41FA5}">
                      <a16:colId xmlns:a16="http://schemas.microsoft.com/office/drawing/2014/main" val="493089393"/>
                    </a:ext>
                  </a:extLst>
                </a:gridCol>
              </a:tblGrid>
              <a:tr h="846015">
                <a:tc>
                  <a:txBody>
                    <a:bodyPr/>
                    <a:lstStyle/>
                    <a:p>
                      <a:r>
                        <a:rPr lang="pt-BR" dirty="0"/>
                        <a:t>Agravos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Quadrimestre</a:t>
                      </a:r>
                    </a:p>
                    <a:p>
                      <a:pPr algn="ctr"/>
                      <a:r>
                        <a:rPr lang="pt-BR" sz="1600" dirty="0"/>
                        <a:t>Janeiro/Fevereiro/ Março/Abril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2º Quadrimestre</a:t>
                      </a:r>
                    </a:p>
                    <a:p>
                      <a:pPr algn="ctr"/>
                      <a:r>
                        <a:rPr lang="pt-BR" sz="1600" dirty="0"/>
                        <a:t>Maio/Junho/Julho /Agosto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3º Quadrimestre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/>
                        <a:t>Setembro/Outubro/Novembro/ 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705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Acidente de Trabalho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26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48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258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Acidente de Trabalho com Material Biológico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892596"/>
                  </a:ext>
                </a:extLst>
              </a:tr>
              <a:tr h="351302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LER e DORT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459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05797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73B0AE5-455C-4C9E-8E64-12BE8F49D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2CB9998-B66F-4CA5-9ED0-98C40A0D5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77736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C343E6-C01E-40B1-9C3C-0EAC5D4E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64" y="286604"/>
            <a:ext cx="10939244" cy="921412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Boletim Dengue - 2025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FF5208EB-5744-4AAE-BBFA-8AB6324FD8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7341" y="1334476"/>
          <a:ext cx="10559745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949">
                  <a:extLst>
                    <a:ext uri="{9D8B030D-6E8A-4147-A177-3AD203B41FA5}">
                      <a16:colId xmlns:a16="http://schemas.microsoft.com/office/drawing/2014/main" val="573044387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26675551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262104573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17166144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4930893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/>
                        <a:t>Agravos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Quadrimestre</a:t>
                      </a:r>
                    </a:p>
                    <a:p>
                      <a:pPr algn="ctr"/>
                      <a:r>
                        <a:rPr lang="pt-BR" sz="1600" dirty="0"/>
                        <a:t>Janeiro/fevereiro/ Março/Abril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2º Quadrimestre</a:t>
                      </a:r>
                    </a:p>
                    <a:p>
                      <a:pPr algn="ctr"/>
                      <a:r>
                        <a:rPr lang="pt-BR" sz="1600" dirty="0"/>
                        <a:t>Maio/Junho/Julho/Agosto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3º Quadrimestre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/>
                        <a:t>Setembro/outubro/Novembro /Dezembro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705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N°</a:t>
                      </a:r>
                      <a:r>
                        <a:rPr lang="pt-BR" sz="1600" b="1" baseline="0" dirty="0"/>
                        <a:t> </a:t>
                      </a:r>
                      <a:r>
                        <a:rPr lang="pt-BR" sz="1600" b="1" baseline="0"/>
                        <a:t>de Notificações</a:t>
                      </a:r>
                    </a:p>
                    <a:p>
                      <a:pPr algn="ctr"/>
                      <a:r>
                        <a:rPr lang="pt-BR" sz="1600"/>
                        <a:t>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93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28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135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258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Casos</a:t>
                      </a:r>
                      <a:r>
                        <a:rPr lang="pt-BR" sz="1600" b="1" baseline="0" dirty="0"/>
                        <a:t> Positivos Dengue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892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Casos</a:t>
                      </a:r>
                      <a:r>
                        <a:rPr lang="pt-BR" sz="1600" b="1" baseline="0" dirty="0"/>
                        <a:t> Positivos </a:t>
                      </a:r>
                      <a:r>
                        <a:rPr lang="pt-BR" sz="1600" b="1" baseline="0" dirty="0" err="1"/>
                        <a:t>Chikungunya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baseline="0" dirty="0"/>
                        <a:t>Resultado exames laboratório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459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Casos Internação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73B0AE5-455C-4C9E-8E64-12BE8F49D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2CB9998-B66F-4CA5-9ED0-98C40A0D5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553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C343E6-C01E-40B1-9C3C-0EAC5D4E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64" y="286604"/>
            <a:ext cx="10939244" cy="921412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Boletim </a:t>
            </a:r>
            <a:r>
              <a:rPr lang="pt-BR" b="1" dirty="0" err="1"/>
              <a:t>Covid</a:t>
            </a:r>
            <a:r>
              <a:rPr lang="pt-BR" b="1" dirty="0"/>
              <a:t> - 2025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FF5208EB-5744-4AAE-BBFA-8AB6324FD8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110810"/>
              </p:ext>
            </p:extLst>
          </p:nvPr>
        </p:nvGraphicFramePr>
        <p:xfrm>
          <a:off x="501833" y="2213707"/>
          <a:ext cx="10559745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949">
                  <a:extLst>
                    <a:ext uri="{9D8B030D-6E8A-4147-A177-3AD203B41FA5}">
                      <a16:colId xmlns:a16="http://schemas.microsoft.com/office/drawing/2014/main" val="573044387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26675551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262104573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17166144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493089393"/>
                    </a:ext>
                  </a:extLst>
                </a:gridCol>
              </a:tblGrid>
              <a:tr h="939801">
                <a:tc>
                  <a:txBody>
                    <a:bodyPr/>
                    <a:lstStyle/>
                    <a:p>
                      <a:r>
                        <a:rPr lang="pt-BR" dirty="0"/>
                        <a:t>Agravos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Quadrimestre</a:t>
                      </a:r>
                    </a:p>
                    <a:p>
                      <a:pPr algn="ctr"/>
                      <a:r>
                        <a:rPr lang="pt-BR" dirty="0"/>
                        <a:t>Janeiro/Fevereiro/Março/Abril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2º Quadrimestre</a:t>
                      </a:r>
                    </a:p>
                    <a:p>
                      <a:pPr algn="ctr"/>
                      <a:r>
                        <a:rPr lang="pt-BR" sz="1600" dirty="0"/>
                        <a:t>Maio/Junho/Julho/Agosto/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3º Quadrimestre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/>
                        <a:t>Setembro/Outubro/Novembro/ 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705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N°</a:t>
                      </a:r>
                      <a:r>
                        <a:rPr lang="pt-BR" sz="1600" b="1" baseline="0" dirty="0"/>
                        <a:t> </a:t>
                      </a:r>
                      <a:r>
                        <a:rPr lang="pt-BR" sz="1600" b="1" baseline="0"/>
                        <a:t>de Notificações</a:t>
                      </a:r>
                    </a:p>
                    <a:p>
                      <a:pPr algn="ctr"/>
                      <a:r>
                        <a:rPr lang="pt-BR" sz="1600"/>
                        <a:t>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26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258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Casos</a:t>
                      </a:r>
                      <a:r>
                        <a:rPr lang="pt-BR" sz="1600" b="1" baseline="0" dirty="0"/>
                        <a:t> Positivos </a:t>
                      </a:r>
                      <a:r>
                        <a:rPr lang="pt-BR" sz="1600" b="1" baseline="0" dirty="0" err="1"/>
                        <a:t>Covid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892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Casos</a:t>
                      </a:r>
                      <a:r>
                        <a:rPr lang="pt-BR" sz="1600" b="1" baseline="0" dirty="0"/>
                        <a:t> Negativos </a:t>
                      </a:r>
                      <a:r>
                        <a:rPr lang="pt-BR" sz="1600" b="1" baseline="0" dirty="0" err="1"/>
                        <a:t>Covid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14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/>
                        <a:t>18</a:t>
                      </a:r>
                      <a:endParaRPr lang="pt-BR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1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73B0AE5-455C-4C9E-8E64-12BE8F49D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2CB9998-B66F-4CA5-9ED0-98C40A0D5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992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C343E6-C01E-40B1-9C3C-0EAC5D4E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64" y="286604"/>
            <a:ext cx="10939244" cy="921412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SINDROME RESPIRATÓRIA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FF5208EB-5744-4AAE-BBFA-8AB6324FD8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669835"/>
              </p:ext>
            </p:extLst>
          </p:nvPr>
        </p:nvGraphicFramePr>
        <p:xfrm>
          <a:off x="501833" y="2213707"/>
          <a:ext cx="10559745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949">
                  <a:extLst>
                    <a:ext uri="{9D8B030D-6E8A-4147-A177-3AD203B41FA5}">
                      <a16:colId xmlns:a16="http://schemas.microsoft.com/office/drawing/2014/main" val="573044387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26675551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262104573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3717166144"/>
                    </a:ext>
                  </a:extLst>
                </a:gridCol>
                <a:gridCol w="2111949">
                  <a:extLst>
                    <a:ext uri="{9D8B030D-6E8A-4147-A177-3AD203B41FA5}">
                      <a16:colId xmlns:a16="http://schemas.microsoft.com/office/drawing/2014/main" val="493089393"/>
                    </a:ext>
                  </a:extLst>
                </a:gridCol>
              </a:tblGrid>
              <a:tr h="939801">
                <a:tc>
                  <a:txBody>
                    <a:bodyPr/>
                    <a:lstStyle/>
                    <a:p>
                      <a:r>
                        <a:rPr lang="pt-BR" dirty="0"/>
                        <a:t>Agravos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Quadrimestre</a:t>
                      </a:r>
                    </a:p>
                    <a:p>
                      <a:pPr algn="ctr"/>
                      <a:r>
                        <a:rPr lang="pt-BR" dirty="0"/>
                        <a:t>Janeiro/Fevereiro/Março/Abril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2º Quadrimestre</a:t>
                      </a:r>
                    </a:p>
                    <a:p>
                      <a:pPr algn="ctr"/>
                      <a:r>
                        <a:rPr lang="pt-BR" sz="1600" dirty="0"/>
                        <a:t>Maio/Junho/Julho/Agosto/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3º Quadrimestre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/>
                        <a:t>Setembro/Outubro/Novembro/ 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705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N°</a:t>
                      </a:r>
                      <a:r>
                        <a:rPr lang="pt-BR" sz="1600" b="1" baseline="0" dirty="0"/>
                        <a:t> </a:t>
                      </a:r>
                      <a:r>
                        <a:rPr lang="pt-BR" sz="1600" b="1" baseline="0"/>
                        <a:t>de Notificações</a:t>
                      </a:r>
                    </a:p>
                    <a:p>
                      <a:pPr algn="ctr"/>
                      <a:r>
                        <a:rPr lang="pt-BR" sz="1600"/>
                        <a:t>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456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338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794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258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RESULTADO</a:t>
                      </a:r>
                      <a:r>
                        <a:rPr lang="pt-BR" sz="1600" b="1" baseline="0" dirty="0"/>
                        <a:t> DE LABORATÓRIO INFLUENZA POSITIVO</a:t>
                      </a:r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20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Cambria" panose="02040503050406030204" pitchFamily="18" charset="0"/>
                        </a:rPr>
                        <a:t>00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892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1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8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sz="11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73B0AE5-455C-4C9E-8E64-12BE8F49D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SECRETARIA MUNICIPAL DE SAÚDE - 2021</a:t>
            </a:r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2CB9998-B66F-4CA5-9ED0-98C40A0D5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3299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88013" y="2119918"/>
            <a:ext cx="8534400" cy="1752600"/>
          </a:xfrm>
        </p:spPr>
        <p:txBody>
          <a:bodyPr>
            <a:noAutofit/>
          </a:bodyPr>
          <a:lstStyle/>
          <a:p>
            <a:pPr algn="ctr"/>
            <a:r>
              <a:rPr lang="pt-BR" sz="6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Visa – vigilância sanitária</a:t>
            </a:r>
          </a:p>
        </p:txBody>
      </p:sp>
      <p:sp>
        <p:nvSpPr>
          <p:cNvPr id="4" name="AutoShape 4" descr="Sistema Único de Saúde – Wikipédia, a enciclopédia livre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6" descr="Ministério da Saúde divulga novos medicamentos que farão parte do SUS em  2016 – RG Farma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8" descr="SUS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10" descr="Webpalestra e-SUS: Mudanças na nova versão"/>
          <p:cNvSpPr>
            <a:spLocks noChangeAspect="1" noChangeArrowheads="1"/>
          </p:cNvSpPr>
          <p:nvPr/>
        </p:nvSpPr>
        <p:spPr bwMode="auto">
          <a:xfrm>
            <a:off x="817033" y="3127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18BB49B-38A5-0E67-6824-60067A5E9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1607" y="230719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60879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144BA60-FA24-4625-A164-DC179DE82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776B24C-5923-4A37-993E-835C49A30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8A7E53ED-A87C-4C16-8C60-911F00E47F5B}"/>
              </a:ext>
            </a:extLst>
          </p:cNvPr>
          <p:cNvGraphicFramePr>
            <a:graphicFrameLocks noGrp="1"/>
          </p:cNvGraphicFramePr>
          <p:nvPr/>
        </p:nvGraphicFramePr>
        <p:xfrm>
          <a:off x="1347079" y="2835032"/>
          <a:ext cx="9404058" cy="1729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2029">
                  <a:extLst>
                    <a:ext uri="{9D8B030D-6E8A-4147-A177-3AD203B41FA5}">
                      <a16:colId xmlns:a16="http://schemas.microsoft.com/office/drawing/2014/main" val="2607544005"/>
                    </a:ext>
                  </a:extLst>
                </a:gridCol>
                <a:gridCol w="4702029">
                  <a:extLst>
                    <a:ext uri="{9D8B030D-6E8A-4147-A177-3AD203B41FA5}">
                      <a16:colId xmlns:a16="http://schemas.microsoft.com/office/drawing/2014/main" val="495329551"/>
                    </a:ext>
                  </a:extLst>
                </a:gridCol>
              </a:tblGrid>
              <a:tr h="61339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+mn-lt"/>
                          <a:cs typeface="Calibri" panose="020F0502020204030204" pitchFamily="34" charset="0"/>
                        </a:rPr>
                        <a:t>EQUIPE VIGILÂNCIA SANITÁRIA 2025</a:t>
                      </a:r>
                    </a:p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44385688"/>
                  </a:ext>
                </a:extLst>
              </a:tr>
              <a:tr h="44489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Calibri" panose="020F0502020204030204" pitchFamily="34" charset="0"/>
                        </a:rPr>
                        <a:t>Karina Kelly Silva</a:t>
                      </a:r>
                    </a:p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Calibri" panose="020F0502020204030204" pitchFamily="34" charset="0"/>
                        </a:rPr>
                        <a:t>Fiscal Sanitário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87668759"/>
                  </a:ext>
                </a:extLst>
              </a:tr>
              <a:tr h="444899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Tony Marcos Inácio Alves 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Calibri" panose="020F0502020204030204" pitchFamily="34" charset="0"/>
                        </a:rPr>
                        <a:t>Fiscal Sanitário</a:t>
                      </a:r>
                    </a:p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790746"/>
                  </a:ext>
                </a:extLst>
              </a:tr>
            </a:tbl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E86CFAD7-BB72-56ED-8D82-3D36815B8E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417" y="234175"/>
            <a:ext cx="494055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221359E7-75E0-2A60-EBF1-A8472FED5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417" y="413054"/>
            <a:ext cx="2882641" cy="166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99173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7BFE19-F759-4B0E-A810-BEBD08655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88" y="382773"/>
            <a:ext cx="10051312" cy="723013"/>
          </a:xfrm>
        </p:spPr>
        <p:txBody>
          <a:bodyPr>
            <a:normAutofit/>
          </a:bodyPr>
          <a:lstStyle/>
          <a:p>
            <a:pPr algn="ctr"/>
            <a:r>
              <a:rPr lang="pt-BR" sz="3600" b="1" dirty="0">
                <a:solidFill>
                  <a:srgbClr val="7030A0"/>
                </a:solidFill>
              </a:rPr>
              <a:t>Vigilância Sanitária 2025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4D0D430A-E422-42BF-9E38-2EACB98D994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24829" y="1219310"/>
          <a:ext cx="10482147" cy="4627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8371">
                  <a:extLst>
                    <a:ext uri="{9D8B030D-6E8A-4147-A177-3AD203B41FA5}">
                      <a16:colId xmlns:a16="http://schemas.microsoft.com/office/drawing/2014/main" val="3573191296"/>
                    </a:ext>
                  </a:extLst>
                </a:gridCol>
                <a:gridCol w="1372728">
                  <a:extLst>
                    <a:ext uri="{9D8B030D-6E8A-4147-A177-3AD203B41FA5}">
                      <a16:colId xmlns:a16="http://schemas.microsoft.com/office/drawing/2014/main" val="3445207633"/>
                    </a:ext>
                  </a:extLst>
                </a:gridCol>
                <a:gridCol w="1772762">
                  <a:extLst>
                    <a:ext uri="{9D8B030D-6E8A-4147-A177-3AD203B41FA5}">
                      <a16:colId xmlns:a16="http://schemas.microsoft.com/office/drawing/2014/main" val="1160347109"/>
                    </a:ext>
                  </a:extLst>
                </a:gridCol>
                <a:gridCol w="1772762">
                  <a:extLst>
                    <a:ext uri="{9D8B030D-6E8A-4147-A177-3AD203B41FA5}">
                      <a16:colId xmlns:a16="http://schemas.microsoft.com/office/drawing/2014/main" val="3583637"/>
                    </a:ext>
                  </a:extLst>
                </a:gridCol>
                <a:gridCol w="1772762">
                  <a:extLst>
                    <a:ext uri="{9D8B030D-6E8A-4147-A177-3AD203B41FA5}">
                      <a16:colId xmlns:a16="http://schemas.microsoft.com/office/drawing/2014/main" val="2901381041"/>
                    </a:ext>
                  </a:extLst>
                </a:gridCol>
                <a:gridCol w="17727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7877">
                <a:tc>
                  <a:txBody>
                    <a:bodyPr/>
                    <a:lstStyle/>
                    <a:p>
                      <a:endParaRPr lang="pt-BR" sz="16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SETEMBRO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6871396"/>
                  </a:ext>
                </a:extLst>
              </a:tr>
              <a:tr h="569442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Cadastro de Estabelecimentos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1128585"/>
                  </a:ext>
                </a:extLst>
              </a:tr>
              <a:tr h="377877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Inspeções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457350"/>
                  </a:ext>
                </a:extLst>
              </a:tr>
              <a:tr h="377877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Licenciamento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707193"/>
                  </a:ext>
                </a:extLst>
              </a:tr>
              <a:tr h="632001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Exclusão de estabelecimento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607355"/>
                  </a:ext>
                </a:extLst>
              </a:tr>
              <a:tr h="377877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Denúncia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03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963453"/>
                  </a:ext>
                </a:extLst>
              </a:tr>
              <a:tr h="377877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Notificação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461506"/>
                  </a:ext>
                </a:extLst>
              </a:tr>
              <a:tr h="377877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Orientações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69552"/>
                  </a:ext>
                </a:extLst>
              </a:tr>
              <a:tr h="569762">
                <a:tc>
                  <a:txBody>
                    <a:bodyPr/>
                    <a:lstStyle/>
                    <a:p>
                      <a:r>
                        <a:rPr lang="pt-BR" sz="1600" b="1" dirty="0">
                          <a:latin typeface="+mn-lt"/>
                        </a:rPr>
                        <a:t>Auto de Incineração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03</a:t>
                      </a:r>
                    </a:p>
                    <a:p>
                      <a:pPr algn="ctr"/>
                      <a:endParaRPr lang="pt-BR" sz="1600" b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9762">
                <a:tc>
                  <a:txBody>
                    <a:bodyPr/>
                    <a:lstStyle/>
                    <a:p>
                      <a:endParaRPr lang="pt-BR" sz="16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>
                          <a:latin typeface="+mn-lt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rgbClr val="C00000"/>
                          </a:solidFill>
                          <a:latin typeface="+mn-lt"/>
                        </a:rPr>
                        <a:t>161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542E627-6A5C-4F7D-BFCF-632750406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3A71AF0-A475-5ED1-83BB-A74FFA4E0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25069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15320" y="1676400"/>
            <a:ext cx="8534400" cy="1752600"/>
          </a:xfrm>
        </p:spPr>
        <p:txBody>
          <a:bodyPr>
            <a:noAutofit/>
          </a:bodyPr>
          <a:lstStyle/>
          <a:p>
            <a:pPr lvl="0"/>
            <a:r>
              <a:rPr lang="pt-BR" sz="4800" dirty="0">
                <a:solidFill>
                  <a:srgbClr val="7030A0"/>
                </a:solidFill>
              </a:rPr>
              <a:t> </a:t>
            </a:r>
          </a:p>
          <a:p>
            <a:pPr lvl="0"/>
            <a:r>
              <a:rPr lang="pt-BR" sz="4800" dirty="0">
                <a:solidFill>
                  <a:srgbClr val="7030A0"/>
                </a:solidFill>
              </a:rPr>
              <a:t>Endemias - Zoonoses 03° QUADRIMESTRE 2025</a:t>
            </a:r>
          </a:p>
        </p:txBody>
      </p:sp>
      <p:sp>
        <p:nvSpPr>
          <p:cNvPr id="4" name="AutoShape 4" descr="Sistema Único de Saúde – Wikipédia, a enciclopédia livre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6" descr="Ministério da Saúde divulga novos medicamentos que farão parte do SUS em  2016 – RG Farma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8" descr="SUS"/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10" descr="Webpalestra e-SUS: Mudanças na nova versão"/>
          <p:cNvSpPr>
            <a:spLocks noChangeAspect="1" noChangeArrowheads="1"/>
          </p:cNvSpPr>
          <p:nvPr/>
        </p:nvSpPr>
        <p:spPr bwMode="auto">
          <a:xfrm>
            <a:off x="817033" y="3127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18BB49B-38A5-0E67-6824-60067A5E9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1607" y="230719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53395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DENGUE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97280" y="1920241"/>
            <a:ext cx="10058400" cy="3948852"/>
          </a:xfrm>
        </p:spPr>
        <p:txBody>
          <a:bodyPr/>
          <a:lstStyle/>
          <a:p>
            <a:r>
              <a:rPr lang="pt-BR" dirty="0"/>
              <a:t>NO PERÍODO DO TERCEIRO QUADRIMESTRE DE 2025 (SETEMBRO A DEZEMBRO) FORAM REALIZADAS PELOS AGENTES DE ENDEMIAS </a:t>
            </a:r>
            <a:r>
              <a:rPr lang="pt-BR" b="1" dirty="0">
                <a:solidFill>
                  <a:schemeClr val="accent2">
                    <a:lumMod val="75000"/>
                  </a:schemeClr>
                </a:solidFill>
              </a:rPr>
              <a:t>13.078</a:t>
            </a: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 VISITAS DOMICILIARES </a:t>
            </a:r>
            <a:r>
              <a:rPr lang="pt-BR" dirty="0"/>
              <a:t>PARA CONTROLE DE POSSÍVEIS FOCOS CRIADORES DO MOSQUITO AEDES AEGYPTI. </a:t>
            </a:r>
          </a:p>
          <a:p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50AAFE3-805C-C57B-8000-0CFCACB19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101" y="3328827"/>
            <a:ext cx="4292364" cy="311801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55241DD-EBD2-6461-8A81-50E271E59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7340" r="-8960" b="20899"/>
          <a:stretch>
            <a:fillRect/>
          </a:stretch>
        </p:blipFill>
        <p:spPr>
          <a:xfrm>
            <a:off x="6614324" y="2958957"/>
            <a:ext cx="3464623" cy="348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027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05079"/>
          </a:xfrm>
        </p:spPr>
        <p:txBody>
          <a:bodyPr/>
          <a:lstStyle/>
          <a:p>
            <a:pPr algn="ctr"/>
            <a:r>
              <a:rPr lang="pt-BR" dirty="0"/>
              <a:t>FUMACÊ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59957" y="1422400"/>
            <a:ext cx="10058400" cy="2664408"/>
          </a:xfrm>
        </p:spPr>
        <p:txBody>
          <a:bodyPr>
            <a:normAutofit/>
          </a:bodyPr>
          <a:lstStyle/>
          <a:p>
            <a:endParaRPr lang="pt-BR" dirty="0"/>
          </a:p>
          <a:p>
            <a:pPr algn="just"/>
            <a:r>
              <a:rPr lang="pt-BR" dirty="0"/>
              <a:t>DURANTE O PERÍODO DO TERCEIRO QUADRIMESTRE (SETEMBRO A DEZEMBRO) FORAM REALIZADOS </a:t>
            </a:r>
            <a:r>
              <a:rPr lang="pt-BR" dirty="0">
                <a:solidFill>
                  <a:srgbClr val="FF0000"/>
                </a:solidFill>
              </a:rPr>
              <a:t>03 FUMACÊS </a:t>
            </a:r>
            <a:r>
              <a:rPr lang="pt-BR" dirty="0"/>
              <a:t>PELA EQUIPE DE ENDEMIAS NOS BAIRROS DA CIDADE.</a:t>
            </a:r>
          </a:p>
          <a:p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4307ECF-59E7-69EC-B94A-69B600C68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3" r="3836" b="11611"/>
          <a:stretch>
            <a:fillRect/>
          </a:stretch>
        </p:blipFill>
        <p:spPr>
          <a:xfrm>
            <a:off x="8036653" y="2754603"/>
            <a:ext cx="3226296" cy="369223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8C30B1C-7EC1-04C6-D886-77C345C5E2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2" r="1172" b="10300"/>
          <a:stretch>
            <a:fillRect/>
          </a:stretch>
        </p:blipFill>
        <p:spPr>
          <a:xfrm>
            <a:off x="4797385" y="2754603"/>
            <a:ext cx="3158296" cy="369223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87AE530-0CFC-1780-09C7-6554DCC98F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39" y="2958957"/>
            <a:ext cx="3619134" cy="348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738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79" y="941836"/>
            <a:ext cx="10058400" cy="823006"/>
          </a:xfrm>
        </p:spPr>
        <p:txBody>
          <a:bodyPr/>
          <a:lstStyle/>
          <a:p>
            <a:pPr algn="ctr"/>
            <a:r>
              <a:rPr lang="pt-BR" dirty="0"/>
              <a:t>VACINAÇÃO CONTRA A RAIVA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6800" y="1900262"/>
            <a:ext cx="10058400" cy="3999653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NO MÊS DE SETEMBRO FOI CONCLUÍDA A CAMPANHA DE VACINAÇÃO CONTRA A RAIVA ANIMAL NA ZONRA RURAL E URBANA DO MUNICÍPIO COM OS RESULTADOS  DE </a:t>
            </a:r>
            <a:r>
              <a:rPr lang="pt-BR" sz="2000" dirty="0">
                <a:solidFill>
                  <a:srgbClr val="FF0000"/>
                </a:solidFill>
              </a:rPr>
              <a:t>2976 CÃES</a:t>
            </a:r>
            <a:r>
              <a:rPr lang="pt-BR" sz="2000" dirty="0"/>
              <a:t> E </a:t>
            </a:r>
            <a:r>
              <a:rPr lang="pt-BR" sz="2000" dirty="0">
                <a:solidFill>
                  <a:srgbClr val="FF0000"/>
                </a:solidFill>
              </a:rPr>
              <a:t>787 GATOS</a:t>
            </a:r>
            <a:r>
              <a:rPr lang="pt-BR" sz="2000" dirty="0"/>
              <a:t>, TOTALIZANDO </a:t>
            </a:r>
            <a:r>
              <a:rPr lang="pt-BR" sz="2000" dirty="0">
                <a:solidFill>
                  <a:srgbClr val="FF0000"/>
                </a:solidFill>
              </a:rPr>
              <a:t>3763 ANIMAIS VACINADOS</a:t>
            </a:r>
            <a:r>
              <a:rPr lang="pt-BR" sz="2000" dirty="0"/>
              <a:t>.</a:t>
            </a:r>
          </a:p>
          <a:p>
            <a:pPr algn="just"/>
            <a:endParaRPr lang="pt-BR" sz="2000" dirty="0"/>
          </a:p>
          <a:p>
            <a:pPr algn="just"/>
            <a:endParaRPr lang="pt-BR" sz="2000" dirty="0"/>
          </a:p>
          <a:p>
            <a:pPr algn="just"/>
            <a:endParaRPr lang="pt-BR" sz="2400" dirty="0"/>
          </a:p>
          <a:p>
            <a:pPr algn="just"/>
            <a:endParaRPr lang="pt-BR" sz="2400" dirty="0"/>
          </a:p>
          <a:p>
            <a:pPr algn="just"/>
            <a:endParaRPr lang="pt-BR" sz="2400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8D5585CD-9B52-8A1C-0EFE-929266AEF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55" y="3428999"/>
            <a:ext cx="5320645" cy="296893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D25E856-A3FC-ABAA-2E81-584A4E1777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658" y="3059228"/>
            <a:ext cx="5143500" cy="333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64204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21EEA-6F1E-1C74-8EBC-0471E6A5C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3E4343-66F3-A932-B551-CCE32ABE2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err="1"/>
              <a:t>LIRAa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C965DA4-79E8-4B75-C85C-845A1FF51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09578"/>
            <a:ext cx="10058400" cy="4059515"/>
          </a:xfrm>
        </p:spPr>
        <p:txBody>
          <a:bodyPr/>
          <a:lstStyle/>
          <a:p>
            <a:r>
              <a:rPr lang="pt-BR" dirty="0"/>
              <a:t>NO MÊS DE  OUTUBRO DE 2025 FOI REALIZADO O QUARTO LEVANTAMENTO DE ÍNDICE RÁPIDO PELA EQUIPE DE ENDEMIAS E O RESULTADO OBTIDO FOI </a:t>
            </a:r>
            <a:r>
              <a:rPr lang="pt-BR" dirty="0">
                <a:solidFill>
                  <a:srgbClr val="FF0000"/>
                </a:solidFill>
              </a:rPr>
              <a:t>3,25% DE INFESTAÇÃO PREDIAL</a:t>
            </a:r>
            <a:r>
              <a:rPr lang="pt-BR" dirty="0"/>
              <a:t> COLOCANDO ASSIM O MUNICÍPIO EM </a:t>
            </a:r>
            <a:r>
              <a:rPr lang="pt-BR" dirty="0">
                <a:solidFill>
                  <a:srgbClr val="FF0000"/>
                </a:solidFill>
              </a:rPr>
              <a:t>MÉDIO RISCO</a:t>
            </a:r>
            <a:r>
              <a:rPr lang="pt-BR" dirty="0"/>
              <a:t> PARA EPIDEMIA DE DENGUE  .</a:t>
            </a:r>
            <a:endParaRPr lang="pt-BR" b="1" dirty="0">
              <a:highlight>
                <a:srgbClr val="FFFF00"/>
              </a:highlight>
            </a:endParaRPr>
          </a:p>
          <a:p>
            <a:endParaRPr lang="pt-BR" b="1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4910A0B-6948-9FBC-7CF5-8B8B41C0B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2158868-BD71-ADC3-0801-633A82534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E868329-A058-47CA-389E-708C6DACC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501" y="3184989"/>
            <a:ext cx="6916998" cy="313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2197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E5216-BD28-D0E3-16C3-7B716B250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85459F-BF19-19D6-051B-862546EF3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DIA D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5E3D5A3-23AF-ED2D-924E-3C97C179E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09578"/>
            <a:ext cx="10058400" cy="4059515"/>
          </a:xfrm>
        </p:spPr>
        <p:txBody>
          <a:bodyPr/>
          <a:lstStyle/>
          <a:p>
            <a:r>
              <a:rPr lang="pt-BR" dirty="0"/>
              <a:t>NO MÊS DE  NOVEMBRO DE 2025 FOI REALIZADO NA PRAÇA DA MATRIZ, SÃO VICENTE  E NO SEMÁFORO EM FRENTE A RUA PASSOS MAIA COM DOUTOR AVELINO DE QUEIROZ E PORTARIA DE ESCARPAS O DIA DE COMBATE AO MOSQUITO AEDES AEGIPTY </a:t>
            </a:r>
            <a:r>
              <a:rPr lang="pt-BR" dirty="0">
                <a:solidFill>
                  <a:srgbClr val="FF0000"/>
                </a:solidFill>
              </a:rPr>
              <a:t>(DIA D)</a:t>
            </a:r>
            <a:r>
              <a:rPr lang="pt-BR" dirty="0"/>
              <a:t>, LOCAIS ONDE A POPULAÇÃO FOI ORIENTADA  E CONSCIENTIZADA SOBRE AS MANEIRAS DE SE COMBATER O MOSQUITO.</a:t>
            </a:r>
            <a:endParaRPr lang="pt-BR" b="1" dirty="0">
              <a:highlight>
                <a:srgbClr val="FFFF00"/>
              </a:highlight>
            </a:endParaRPr>
          </a:p>
          <a:p>
            <a:endParaRPr lang="pt-BR" b="1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D45867D-BAEA-81F5-A87A-7E27EC0DA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8B07C9F-37CC-FD84-1ED7-2EFFAE4D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5591B7B-7280-F1D7-AAF3-8E54896EE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300" y="3548246"/>
            <a:ext cx="4802292" cy="289859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14A2CE3-DE28-84B7-AA69-1DF48DFD5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88" y="3548246"/>
            <a:ext cx="5143500" cy="289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3268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684B2-7FE8-F5C5-58CD-0DD303EDE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0A253BA8-9A42-758E-6B8E-30525486F3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5320" y="914400"/>
            <a:ext cx="8534400" cy="2514600"/>
          </a:xfrm>
        </p:spPr>
        <p:txBody>
          <a:bodyPr>
            <a:noAutofit/>
          </a:bodyPr>
          <a:lstStyle/>
          <a:p>
            <a:pPr lvl="0" algn="ctr"/>
            <a:r>
              <a:rPr lang="pt-BR" sz="7200" b="1" i="1" dirty="0">
                <a:solidFill>
                  <a:srgbClr val="7030A0"/>
                </a:solidFill>
              </a:rPr>
              <a:t> </a:t>
            </a:r>
            <a:r>
              <a:rPr lang="pt-BR" sz="7200" b="1" i="1" dirty="0">
                <a:solidFill>
                  <a:schemeClr val="accent6">
                    <a:lumMod val="50000"/>
                  </a:schemeClr>
                </a:solidFill>
              </a:rPr>
              <a:t>CATAR- </a:t>
            </a:r>
          </a:p>
          <a:p>
            <a:pPr lvl="0" algn="ctr"/>
            <a:r>
              <a:rPr lang="pt-BR" sz="4800" dirty="0">
                <a:solidFill>
                  <a:schemeClr val="accent6">
                    <a:lumMod val="50000"/>
                  </a:schemeClr>
                </a:solidFill>
              </a:rPr>
              <a:t>CENTRO DE ACOLHIMENTO AO</a:t>
            </a:r>
          </a:p>
          <a:p>
            <a:pPr lvl="0" algn="ctr"/>
            <a:r>
              <a:rPr lang="pt-BR" sz="4800" dirty="0">
                <a:solidFill>
                  <a:schemeClr val="accent6">
                    <a:lumMod val="50000"/>
                  </a:schemeClr>
                </a:solidFill>
              </a:rPr>
              <a:t> ANIMAL EM SITUAÇÃO DE RUA</a:t>
            </a:r>
          </a:p>
        </p:txBody>
      </p:sp>
      <p:sp>
        <p:nvSpPr>
          <p:cNvPr id="4" name="AutoShape 4" descr="Sistema Único de Saúde – Wikipédia, a enciclopédia livre">
            <a:extLst>
              <a:ext uri="{FF2B5EF4-FFF2-40B4-BE49-F238E27FC236}">
                <a16:creationId xmlns:a16="http://schemas.microsoft.com/office/drawing/2014/main" id="{B0CB0123-5C6C-C7A2-8A9C-16F2D97F57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6" descr="Ministério da Saúde divulga novos medicamentos que farão parte do SUS em  2016 – RG Farma">
            <a:extLst>
              <a:ext uri="{FF2B5EF4-FFF2-40B4-BE49-F238E27FC236}">
                <a16:creationId xmlns:a16="http://schemas.microsoft.com/office/drawing/2014/main" id="{84F1A229-3E12-F047-426B-626EBDAD3B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8" descr="SUS">
            <a:extLst>
              <a:ext uri="{FF2B5EF4-FFF2-40B4-BE49-F238E27FC236}">
                <a16:creationId xmlns:a16="http://schemas.microsoft.com/office/drawing/2014/main" id="{E6A33D09-695A-657E-66F3-77959D0F0C9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3833" y="1603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10" descr="Webpalestra e-SUS: Mudanças na nova versão">
            <a:extLst>
              <a:ext uri="{FF2B5EF4-FFF2-40B4-BE49-F238E27FC236}">
                <a16:creationId xmlns:a16="http://schemas.microsoft.com/office/drawing/2014/main" id="{37781E65-8A29-583B-0DF5-B83FAAADB7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17033" y="3127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3A3CD8C-4CCD-6034-404D-B4137EB7C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1607" y="230719"/>
            <a:ext cx="1572904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5545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141186-98F9-4B63-A6E6-7DD4EA40C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46037"/>
            <a:ext cx="10058400" cy="1285425"/>
          </a:xfrm>
        </p:spPr>
        <p:txBody>
          <a:bodyPr>
            <a:normAutofit/>
          </a:bodyPr>
          <a:lstStyle/>
          <a:p>
            <a:pPr algn="ctr"/>
            <a:endParaRPr lang="pt-BR" sz="2800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B2B89A9-0191-43DC-815E-F60D7FF8C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all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gona Book"/>
                <a:ea typeface="+mn-ea"/>
                <a:cs typeface="+mn-cs"/>
              </a:rPr>
              <a:t>SECRETARIA MUNICIPAL DE SAÚDE - 2023</a:t>
            </a:r>
            <a:endParaRPr kumimoji="0" lang="en-US" sz="8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gona Book"/>
              <a:ea typeface="+mn-ea"/>
              <a:cs typeface="+mn-cs"/>
            </a:endParaRP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5B5F42B-286A-4BCA-A1A7-EF8886AD3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gona Book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79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gona Book"/>
              <a:ea typeface="+mn-ea"/>
              <a:cs typeface="+mn-cs"/>
            </a:endParaRPr>
          </a:p>
        </p:txBody>
      </p:sp>
      <p:graphicFrame>
        <p:nvGraphicFramePr>
          <p:cNvPr id="8" name="Tabela 8">
            <a:extLst>
              <a:ext uri="{FF2B5EF4-FFF2-40B4-BE49-F238E27FC236}">
                <a16:creationId xmlns:a16="http://schemas.microsoft.com/office/drawing/2014/main" id="{8377CC22-23F6-4A4C-B86E-71AAA1A48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542584"/>
              </p:ext>
            </p:extLst>
          </p:nvPr>
        </p:nvGraphicFramePr>
        <p:xfrm>
          <a:off x="76200" y="46038"/>
          <a:ext cx="12039599" cy="6765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3888">
                  <a:extLst>
                    <a:ext uri="{9D8B030D-6E8A-4147-A177-3AD203B41FA5}">
                      <a16:colId xmlns:a16="http://schemas.microsoft.com/office/drawing/2014/main" val="3952030841"/>
                    </a:ext>
                  </a:extLst>
                </a:gridCol>
                <a:gridCol w="1584587">
                  <a:extLst>
                    <a:ext uri="{9D8B030D-6E8A-4147-A177-3AD203B41FA5}">
                      <a16:colId xmlns:a16="http://schemas.microsoft.com/office/drawing/2014/main" val="800925335"/>
                    </a:ext>
                  </a:extLst>
                </a:gridCol>
                <a:gridCol w="1918949">
                  <a:extLst>
                    <a:ext uri="{9D8B030D-6E8A-4147-A177-3AD203B41FA5}">
                      <a16:colId xmlns:a16="http://schemas.microsoft.com/office/drawing/2014/main" val="1572269642"/>
                    </a:ext>
                  </a:extLst>
                </a:gridCol>
                <a:gridCol w="1619784">
                  <a:extLst>
                    <a:ext uri="{9D8B030D-6E8A-4147-A177-3AD203B41FA5}">
                      <a16:colId xmlns:a16="http://schemas.microsoft.com/office/drawing/2014/main" val="2624259309"/>
                    </a:ext>
                  </a:extLst>
                </a:gridCol>
                <a:gridCol w="1864233">
                  <a:extLst>
                    <a:ext uri="{9D8B030D-6E8A-4147-A177-3AD203B41FA5}">
                      <a16:colId xmlns:a16="http://schemas.microsoft.com/office/drawing/2014/main" val="3593663419"/>
                    </a:ext>
                  </a:extLst>
                </a:gridCol>
                <a:gridCol w="2188158">
                  <a:extLst>
                    <a:ext uri="{9D8B030D-6E8A-4147-A177-3AD203B41FA5}">
                      <a16:colId xmlns:a16="http://schemas.microsoft.com/office/drawing/2014/main" val="313976622"/>
                    </a:ext>
                  </a:extLst>
                </a:gridCol>
              </a:tblGrid>
              <a:tr h="108125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ATIVIDADE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SETEMBRO</a:t>
                      </a:r>
                    </a:p>
                    <a:p>
                      <a:pPr algn="ctr"/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OUTUBRO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NOVEMBRO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DEZEMBRO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207653"/>
                  </a:ext>
                </a:extLst>
              </a:tr>
              <a:tr h="8289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ANIMAIS CAPTURADOS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  <a:r>
                        <a:rPr kumimoji="0" lang="pt-B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(10 Cães Filhotes e 7 Cães Adultos)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21 </a:t>
                      </a:r>
                      <a:r>
                        <a:rPr lang="pt-BR" sz="1200" dirty="0"/>
                        <a:t>(5 Cães Filhotes 13 Cães Adultos, 3 Gatas)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7 </a:t>
                      </a:r>
                      <a:r>
                        <a:rPr lang="pt-BR" sz="1200" dirty="0"/>
                        <a:t>Cães</a:t>
                      </a:r>
                    </a:p>
                    <a:p>
                      <a:r>
                        <a:rPr lang="pt-BR" sz="1400" dirty="0"/>
                        <a:t>4 </a:t>
                      </a:r>
                      <a:r>
                        <a:rPr lang="pt-BR" sz="1200" dirty="0"/>
                        <a:t>Gatas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6 </a:t>
                      </a:r>
                      <a:r>
                        <a:rPr lang="pt-BR" sz="1200" dirty="0"/>
                        <a:t>Cães</a:t>
                      </a:r>
                    </a:p>
                    <a:p>
                      <a:r>
                        <a:rPr lang="pt-BR" sz="1400" dirty="0"/>
                        <a:t>1 </a:t>
                      </a:r>
                      <a:r>
                        <a:rPr lang="pt-BR" sz="1200" dirty="0"/>
                        <a:t>Gata com 3 Filhotes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621309"/>
                  </a:ext>
                </a:extLst>
              </a:tr>
              <a:tr h="11172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ANIMAIS QUE PASSARAM POR TRATAMENTO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845732"/>
                  </a:ext>
                </a:extLst>
              </a:tr>
              <a:tr h="6127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ANIMAIS DOADOS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200936"/>
                  </a:ext>
                </a:extLst>
              </a:tr>
              <a:tr h="16218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ANIMAIS CASTRADOS  E MICROCHIPADOS (Cadastrados no </a:t>
                      </a:r>
                      <a:r>
                        <a:rPr lang="pt-BR" sz="1400"/>
                        <a:t>Programa Estadual Conheça </a:t>
                      </a:r>
                      <a:r>
                        <a:rPr lang="pt-BR" sz="1400" dirty="0"/>
                        <a:t>S</a:t>
                      </a:r>
                      <a:r>
                        <a:rPr lang="pt-BR" sz="1400"/>
                        <a:t>eu </a:t>
                      </a:r>
                      <a:r>
                        <a:rPr lang="pt-BR" sz="1400" dirty="0"/>
                        <a:t>Amigo da SEMAD)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137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137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6012630"/>
                  </a:ext>
                </a:extLst>
              </a:tr>
              <a:tr h="865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ATENDIMENTOS MAUS TRATOS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157018"/>
                  </a:ext>
                </a:extLst>
              </a:tr>
              <a:tr h="6388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/>
                        <a:t>EUTANÁSIA</a:t>
                      </a:r>
                    </a:p>
                    <a:p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154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526799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050FF1-FEA5-4B5E-B802-A11038611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80135"/>
          </a:xfrm>
        </p:spPr>
        <p:txBody>
          <a:bodyPr/>
          <a:lstStyle/>
          <a:p>
            <a:pPr algn="ctr"/>
            <a:r>
              <a:rPr lang="pt-BR" b="1" dirty="0"/>
              <a:t>Obrigada!</a:t>
            </a:r>
          </a:p>
        </p:txBody>
      </p:sp>
      <p:pic>
        <p:nvPicPr>
          <p:cNvPr id="6" name="Espaço Reservado para Conteúdo 5">
            <a:extLst>
              <a:ext uri="{FF2B5EF4-FFF2-40B4-BE49-F238E27FC236}">
                <a16:creationId xmlns:a16="http://schemas.microsoft.com/office/drawing/2014/main" id="{8980A6FF-50E0-4DAF-83B0-B3C0E5707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50445" y="1846417"/>
            <a:ext cx="3042168" cy="2591025"/>
          </a:xfrm>
          <a:prstGeom prst="rect">
            <a:avLst/>
          </a:prstGeom>
        </p:spPr>
      </p:pic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CDC5475-A36F-4B55-9870-C4C8F3899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1363C96-CABB-4004-A370-CC0540A20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035EF79-A081-4909-871C-CA4731314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9468" y="2296458"/>
            <a:ext cx="2231329" cy="196308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683DF97-58F4-41A3-BF32-4F26C26D4AD7}"/>
              </a:ext>
            </a:extLst>
          </p:cNvPr>
          <p:cNvSpPr txBox="1"/>
          <p:nvPr/>
        </p:nvSpPr>
        <p:spPr>
          <a:xfrm>
            <a:off x="2996195" y="4546499"/>
            <a:ext cx="609460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Secretaria de Saúde de Capitólio – MG</a:t>
            </a:r>
          </a:p>
          <a:p>
            <a:r>
              <a:rPr lang="pt-BR" b="1" dirty="0"/>
              <a:t>Secretária: Aline Silva Barbosa de Castro</a:t>
            </a:r>
          </a:p>
          <a:p>
            <a:r>
              <a:rPr lang="pt-BR" dirty="0"/>
              <a:t>Contatos: (37)3373-1183</a:t>
            </a:r>
          </a:p>
          <a:p>
            <a:r>
              <a:rPr lang="pt-BR" dirty="0"/>
              <a:t>Rua </a:t>
            </a:r>
            <a:r>
              <a:rPr lang="pt-BR" dirty="0" err="1"/>
              <a:t>Arcemino</a:t>
            </a:r>
            <a:r>
              <a:rPr lang="pt-BR" dirty="0"/>
              <a:t> Rodrigues da Cunha, 198 </a:t>
            </a:r>
          </a:p>
          <a:p>
            <a:r>
              <a:rPr lang="pt-BR" dirty="0"/>
              <a:t>saude@capitolio.mg.gov.br</a:t>
            </a:r>
          </a:p>
        </p:txBody>
      </p:sp>
    </p:spTree>
    <p:extLst>
      <p:ext uri="{BB962C8B-B14F-4D97-AF65-F5344CB8AC3E}">
        <p14:creationId xmlns:p14="http://schemas.microsoft.com/office/powerpoint/2010/main" val="145284507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AnalogousFromRegularSeed_2SEEDS">
      <a:dk1>
        <a:srgbClr val="000000"/>
      </a:dk1>
      <a:lt1>
        <a:srgbClr val="FFFFFF"/>
      </a:lt1>
      <a:dk2>
        <a:srgbClr val="3D2229"/>
      </a:dk2>
      <a:lt2>
        <a:srgbClr val="E2E5E8"/>
      </a:lt2>
      <a:accent1>
        <a:srgbClr val="D56A17"/>
      </a:accent1>
      <a:accent2>
        <a:srgbClr val="E72D29"/>
      </a:accent2>
      <a:accent3>
        <a:srgbClr val="B8A221"/>
      </a:accent3>
      <a:accent4>
        <a:srgbClr val="14B4A3"/>
      </a:accent4>
      <a:accent5>
        <a:srgbClr val="29ADE7"/>
      </a:accent5>
      <a:accent6>
        <a:srgbClr val="174CD5"/>
      </a:accent6>
      <a:hlink>
        <a:srgbClr val="3F87BF"/>
      </a:hlink>
      <a:folHlink>
        <a:srgbClr val="7F7F7F"/>
      </a:folHlink>
    </a:clrScheme>
    <a:fontScheme name="Retrospect">
      <a:majorFont>
        <a:latin typeface="Sagona Extra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agona Book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8076</TotalTime>
  <Words>3556</Words>
  <Application>Microsoft Office PowerPoint</Application>
  <PresentationFormat>Widescreen</PresentationFormat>
  <Paragraphs>1323</Paragraphs>
  <Slides>80</Slides>
  <Notes>23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80</vt:i4>
      </vt:variant>
    </vt:vector>
  </HeadingPairs>
  <TitlesOfParts>
    <vt:vector size="88" baseType="lpstr">
      <vt:lpstr>Arial</vt:lpstr>
      <vt:lpstr>Arial Black</vt:lpstr>
      <vt:lpstr>Calibri</vt:lpstr>
      <vt:lpstr>Cambria</vt:lpstr>
      <vt:lpstr>Sagona Book</vt:lpstr>
      <vt:lpstr>Sagona ExtraLight</vt:lpstr>
      <vt:lpstr>Wingdings</vt:lpstr>
      <vt:lpstr>RetrospectVTI</vt:lpstr>
      <vt:lpstr>Prestação de contas  Secretaria de Saúde</vt:lpstr>
      <vt:lpstr>SECRETÁRIA DE SAÚDE</vt:lpstr>
      <vt:lpstr>CINSC (Consórcio Intermunicipal de Saúde)</vt:lpstr>
      <vt:lpstr>CINSC (Consórcio Intermunicipal de Saúde)</vt:lpstr>
      <vt:lpstr>Apresentação do PowerPoint</vt:lpstr>
      <vt:lpstr>Apresentação do PowerPoint</vt:lpstr>
      <vt:lpstr>Apresentação do PowerPoint</vt:lpstr>
      <vt:lpstr>Ligue Saúde </vt:lpstr>
      <vt:lpstr>Ligue Saúde </vt:lpstr>
      <vt:lpstr>Ligue Saúde </vt:lpstr>
      <vt:lpstr>Transporte SUS</vt:lpstr>
      <vt:lpstr>TRATAMENTO FORA DOMICÍLIO (TFD)</vt:lpstr>
      <vt:lpstr>Farmácia Básica </vt:lpstr>
      <vt:lpstr>Farmácia Básica</vt:lpstr>
      <vt:lpstr>Farmácia Básica</vt:lpstr>
      <vt:lpstr>Medicamentos Componente Básico</vt:lpstr>
      <vt:lpstr>Medicamentos Componente Estratégicos</vt:lpstr>
      <vt:lpstr>Medicamentos Especializados</vt:lpstr>
      <vt:lpstr>Fontes de Financiamento</vt:lpstr>
      <vt:lpstr>Sistemas de monitoramento</vt:lpstr>
      <vt:lpstr>Farmácia - 2025</vt:lpstr>
      <vt:lpstr>Farmácia 3º QUADRIMESTRE-2025</vt:lpstr>
      <vt:lpstr>Levantamento dos Serviços Prestados 2025</vt:lpstr>
      <vt:lpstr>Componente Especializado ( Descentralização)</vt:lpstr>
      <vt:lpstr>Fisioterapia </vt:lpstr>
      <vt:lpstr>Apresentação</vt:lpstr>
      <vt:lpstr>Agendamento</vt:lpstr>
      <vt:lpstr>                           Fisioterapia – 2025 3º Quadrimestre</vt:lpstr>
      <vt:lpstr>Centro de Especialidades Médicas</vt:lpstr>
      <vt:lpstr>Introdução</vt:lpstr>
      <vt:lpstr>Apresentação do PowerPoint</vt:lpstr>
      <vt:lpstr>                                              Atenção Básica </vt:lpstr>
      <vt:lpstr>Apresentação do PowerPoint</vt:lpstr>
      <vt:lpstr>PSF TEREZINHA RATTIS</vt:lpstr>
      <vt:lpstr>PSF Pedro Domingos Machado</vt:lpstr>
      <vt:lpstr>PSF José Pereira de Melo</vt:lpstr>
      <vt:lpstr>    Funcionamento Unidades  de Apoio Zona Rural   </vt:lpstr>
      <vt:lpstr>  Resumo de Ações Atenção Básica  </vt:lpstr>
      <vt:lpstr>PROTESE DENTÁRIA </vt:lpstr>
      <vt:lpstr>Equipe Multidisciplinar</vt:lpstr>
      <vt:lpstr>Apresentação do PowerPoint</vt:lpstr>
      <vt:lpstr>Educador Físico – 03° Quad 2025</vt:lpstr>
      <vt:lpstr>  Atendimento Nutricional -2025 3º quadrimestre</vt:lpstr>
      <vt:lpstr>Assitência Social (Sirlei) </vt:lpstr>
      <vt:lpstr>Apresentação do PowerPoint</vt:lpstr>
      <vt:lpstr>IMUNIZAÇÃO </vt:lpstr>
      <vt:lpstr>  Resumo de Consolidado Imunização  </vt:lpstr>
      <vt:lpstr>  Resumo de Consolidado Imunização  </vt:lpstr>
      <vt:lpstr>RELATÓRIO  3º QUADRIMESTRE 2025</vt:lpstr>
      <vt:lpstr>MAMOGRAFIA POR IDADE 3º QUADRIMESTRE- 2025 </vt:lpstr>
      <vt:lpstr>PREVENTIVOS  3º QUADRIMESTRE- 2025</vt:lpstr>
      <vt:lpstr>ATENDIMENTOS</vt:lpstr>
      <vt:lpstr>ATENDIMENTOS</vt:lpstr>
      <vt:lpstr>ATENDIMENTOS</vt:lpstr>
      <vt:lpstr>ATENDIMENTOS</vt:lpstr>
      <vt:lpstr>Oxigenoterapia</vt:lpstr>
      <vt:lpstr>OXIGENOTERAPIA    </vt:lpstr>
      <vt:lpstr>OXIGENOTERAPIA</vt:lpstr>
      <vt:lpstr>Apresentação do PowerPoint</vt:lpstr>
      <vt:lpstr>Apresentação do PowerPoint</vt:lpstr>
      <vt:lpstr>Vigilância em Saúde</vt:lpstr>
      <vt:lpstr>Vigilância em Saúde</vt:lpstr>
      <vt:lpstr>Vigilância Epidemiológica </vt:lpstr>
      <vt:lpstr>Vigilância Epidemiológica - 2025</vt:lpstr>
      <vt:lpstr>Vigilância Saúde do Trabalhador - 2025</vt:lpstr>
      <vt:lpstr>Boletim Dengue - 2025</vt:lpstr>
      <vt:lpstr>Boletim Covid - 2025</vt:lpstr>
      <vt:lpstr>SINDROME RESPIRATÓRIA</vt:lpstr>
      <vt:lpstr>Apresentação do PowerPoint</vt:lpstr>
      <vt:lpstr>Apresentação do PowerPoint</vt:lpstr>
      <vt:lpstr>Vigilância Sanitária 2025</vt:lpstr>
      <vt:lpstr>Apresentação do PowerPoint</vt:lpstr>
      <vt:lpstr>DENGUE</vt:lpstr>
      <vt:lpstr>FUMACÊ</vt:lpstr>
      <vt:lpstr>VACINAÇÃO CONTRA A RAIVA</vt:lpstr>
      <vt:lpstr>LIRAa</vt:lpstr>
      <vt:lpstr>DIA D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Prestação de contas  secretaria de Saúde</dc:title>
  <dc:creator>Usuário do Windows</dc:creator>
  <cp:lastModifiedBy>Vanessa Graciele Neves</cp:lastModifiedBy>
  <cp:revision>551</cp:revision>
  <cp:lastPrinted>2025-02-25T16:42:11Z</cp:lastPrinted>
  <dcterms:created xsi:type="dcterms:W3CDTF">2022-09-27T10:52:57Z</dcterms:created>
  <dcterms:modified xsi:type="dcterms:W3CDTF">2026-02-25T17:11:33Z</dcterms:modified>
</cp:coreProperties>
</file>