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4" r:id="rId7"/>
    <p:sldId id="262" r:id="rId8"/>
    <p:sldId id="266" r:id="rId9"/>
    <p:sldId id="267" r:id="rId10"/>
    <p:sldId id="274" r:id="rId11"/>
    <p:sldId id="273" r:id="rId12"/>
    <p:sldId id="269" r:id="rId13"/>
    <p:sldId id="270" r:id="rId14"/>
    <p:sldId id="271" r:id="rId15"/>
    <p:sldId id="272" r:id="rId16"/>
    <p:sldId id="275" r:id="rId17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446" autoAdjust="0"/>
  </p:normalViewPr>
  <p:slideViewPr>
    <p:cSldViewPr>
      <p:cViewPr varScale="1">
        <p:scale>
          <a:sx n="111" d="100"/>
          <a:sy n="111" d="100"/>
        </p:scale>
        <p:origin x="230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EEAF01-BA39-4326-94E0-46644888DF5C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6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E79CD6-0742-4FD7-B2E2-E8EBC0955DE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3576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955371-EA9F-4476-A49E-D8503D21C3E4}" type="datetimeFigureOut">
              <a:rPr lang="pt-BR" smtClean="0"/>
              <a:t>20/02/2026</a:t>
            </a:fld>
            <a:endParaRPr lang="pt-BR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83341" y="1387736"/>
            <a:ext cx="6777318" cy="3769455"/>
          </a:xfrm>
        </p:spPr>
        <p:txBody>
          <a:bodyPr/>
          <a:lstStyle/>
          <a:p>
            <a:pPr algn="ctr"/>
            <a:r>
              <a:rPr lang="pt-BR" sz="2800" dirty="0"/>
              <a:t>PREFEITURA MUNICIPAL DE CAPITÓLIO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pic>
        <p:nvPicPr>
          <p:cNvPr id="1026" name="Picture 2" descr="D:\Documents and Settings\Administrador\Meus documentos\Minhas imagens\Brasão Prefeit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8"/>
            <a:ext cx="2001026" cy="20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6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"/>
    </mc:Choice>
    <mc:Fallback xmlns="">
      <p:transition spd="slow" advTm="126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817127"/>
          </a:xfrm>
        </p:spPr>
        <p:txBody>
          <a:bodyPr>
            <a:normAutofit/>
          </a:bodyPr>
          <a:lstStyle/>
          <a:p>
            <a:pPr algn="ctr"/>
            <a:r>
              <a:rPr lang="pt-BR" sz="3200" dirty="0"/>
              <a:t>PRESTAÇÃO DE CONTAS 2025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anchor="ctr">
            <a:normAutofit fontScale="92500" lnSpcReduction="20000"/>
          </a:bodyPr>
          <a:lstStyle/>
          <a:p>
            <a:pPr algn="ctr"/>
            <a:r>
              <a:rPr lang="pt-BR" sz="3200" dirty="0">
                <a:solidFill>
                  <a:srgbClr val="002060"/>
                </a:solidFill>
              </a:rPr>
              <a:t>3º Quadrimestre</a:t>
            </a:r>
          </a:p>
          <a:p>
            <a:pPr algn="ctr"/>
            <a:r>
              <a:rPr lang="pt-BR" sz="3200" dirty="0">
                <a:solidFill>
                  <a:srgbClr val="002060"/>
                </a:solidFill>
              </a:rPr>
              <a:t>2025</a:t>
            </a:r>
          </a:p>
          <a:p>
            <a:pPr algn="ctr"/>
            <a:r>
              <a:rPr lang="pt-BR" sz="3200" dirty="0">
                <a:solidFill>
                  <a:srgbClr val="002060"/>
                </a:solidFill>
              </a:rPr>
              <a:t>SETEMBRO, OUTUBRO, NOVEMBRO E DEZEMBRO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056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"/>
    </mc:Choice>
    <mc:Fallback xmlns="">
      <p:transition spd="slow" advTm="92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305800" cy="3672408"/>
          </a:xfrm>
        </p:spPr>
        <p:txBody>
          <a:bodyPr/>
          <a:lstStyle/>
          <a:p>
            <a:pPr algn="just"/>
            <a:r>
              <a:rPr lang="pt-BR" dirty="0"/>
              <a:t>    </a:t>
            </a:r>
            <a:r>
              <a:rPr lang="pt-BR" sz="2800" dirty="0"/>
              <a:t>Em cumprimento à Lei de Responsabilidade Fiscal, sendo § 4º do Artigo 9º, esta Administração Municipal, está apresentando em  Audiência Pública, com o objetivo de demonstrar e avaliar o cumprimento de metas fiscais, realizadas pelo Executivo Municipal  no 3º Quadrimestre de 2025.</a:t>
            </a:r>
            <a:endParaRPr lang="pt-BR" sz="6000" dirty="0"/>
          </a:p>
        </p:txBody>
      </p:sp>
    </p:spTree>
    <p:extLst>
      <p:ext uri="{BB962C8B-B14F-4D97-AF65-F5344CB8AC3E}">
        <p14:creationId xmlns:p14="http://schemas.microsoft.com/office/powerpoint/2010/main" val="64830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1"/>
    </mc:Choice>
    <mc:Fallback xmlns="">
      <p:transition spd="slow" advTm="406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BALANÇO ORÇAMENTÁRIO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031693"/>
              </p:ext>
            </p:extLst>
          </p:nvPr>
        </p:nvGraphicFramePr>
        <p:xfrm>
          <a:off x="1115616" y="2420887"/>
          <a:ext cx="6984776" cy="29703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27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7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8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039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RECEITAS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0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PREVISTA 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REALIZADA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DIFERENÇA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39"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81.500.000,00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94.607.689,36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13.107.689,36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39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DESPESAS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AUTORIZADA/ATUALIZADA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+mn-ea"/>
                          <a:cs typeface="+mn-cs"/>
                        </a:rPr>
                        <a:t>EMPENHADA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DIFERENÇA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39"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105.800.425,02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93.516.737,01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12.283.688,01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39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SUPERÁVIT ORÇAMENTÁRIO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39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1.090.952,35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0160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t-BR" sz="4000" dirty="0"/>
              <a:t>Demonstração da Execução da Despesas por Órgão.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033263"/>
              </p:ext>
            </p:extLst>
          </p:nvPr>
        </p:nvGraphicFramePr>
        <p:xfrm>
          <a:off x="539552" y="2420888"/>
          <a:ext cx="8064896" cy="27178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32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6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37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4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82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7879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DESPESAS  POR</a:t>
                      </a:r>
                      <a:r>
                        <a:rPr lang="pt-BR" sz="1600" baseline="0" dirty="0">
                          <a:effectLst/>
                        </a:rPr>
                        <a:t>  ORGÃO</a:t>
                      </a:r>
                      <a:r>
                        <a:rPr lang="pt-BR" sz="11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ORGÃO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Dotação Atualizada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Despesas Empenhada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Despesa liquidada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Saldo a empenhar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Câmara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2.317.000,00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/>
                        <a:t>1.553.382,00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/>
                        <a:t>1.503.027,58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763.618,00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Prefeitura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/>
                        <a:t>103.483.425,02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/>
                        <a:t>91.963.355,01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/>
                        <a:t>90.601.193,74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11.520.070,01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TOTAL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105.800.425,02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93.516.737,01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92.104.221,32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12.283.688,01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876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2800" dirty="0"/>
              <a:t>COMPARATIVO DE METAS BIMESTRAIS DE ARRECADAÇÃO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432928"/>
              </p:ext>
            </p:extLst>
          </p:nvPr>
        </p:nvGraphicFramePr>
        <p:xfrm>
          <a:off x="683570" y="2636915"/>
          <a:ext cx="7272808" cy="25178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82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82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87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BIMESTRE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META ARRECADAÇÃO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RECEITA ARRECADADA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DIFERENÇA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1º BIMESTRE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17.211.024,01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17.767.890,22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556.866,21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2º BIMESTRE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14.451.515,50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15.168.186,95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716.671,45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9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3º BIMESTRE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12.274.972,36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/>
                        <a:t>15.116.961,21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2.841.988,85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2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4º BIMESTRE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13.824.977,61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13.478.831,17</a:t>
                      </a:r>
                    </a:p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-346.146,44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9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5º BIMESTRE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10.840.070,13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/>
                        <a:t>12.587.266,19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1.747.196,06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6º BIMEST</a:t>
                      </a:r>
                      <a:r>
                        <a:rPr lang="pt-BR" sz="1100" dirty="0">
                          <a:effectLst/>
                        </a:rPr>
                        <a:t>RE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12.897.440,39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/>
                        <a:t>20.488.553,62</a:t>
                      </a:r>
                      <a:endParaRPr kumimoji="0" lang="pt-BR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7.591.113,23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TOTAL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81.500.000,00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94.607.689,36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13.107.689,36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9333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305800" cy="852704"/>
          </a:xfrm>
        </p:spPr>
        <p:txBody>
          <a:bodyPr/>
          <a:lstStyle/>
          <a:p>
            <a:r>
              <a:rPr lang="pt-BR" dirty="0"/>
              <a:t>RECEITA CORRENTE LÍQUIDA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429494"/>
              </p:ext>
            </p:extLst>
          </p:nvPr>
        </p:nvGraphicFramePr>
        <p:xfrm>
          <a:off x="683568" y="2060848"/>
          <a:ext cx="8017768" cy="37444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25885">
                  <a:extLst>
                    <a:ext uri="{9D8B030D-6E8A-4147-A177-3AD203B41FA5}">
                      <a16:colId xmlns:a16="http://schemas.microsoft.com/office/drawing/2014/main" val="3942559579"/>
                    </a:ext>
                  </a:extLst>
                </a:gridCol>
                <a:gridCol w="1338611">
                  <a:extLst>
                    <a:ext uri="{9D8B030D-6E8A-4147-A177-3AD203B41FA5}">
                      <a16:colId xmlns:a16="http://schemas.microsoft.com/office/drawing/2014/main" val="1685106787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135409067"/>
                    </a:ext>
                  </a:extLst>
                </a:gridCol>
                <a:gridCol w="2329136">
                  <a:extLst>
                    <a:ext uri="{9D8B030D-6E8A-4147-A177-3AD203B41FA5}">
                      <a16:colId xmlns:a16="http://schemas.microsoft.com/office/drawing/2014/main" val="1641849743"/>
                    </a:ext>
                  </a:extLst>
                </a:gridCol>
              </a:tblGrid>
              <a:tr h="335168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RECEITA CORRENTE LÍQUIDA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917834"/>
                  </a:ext>
                </a:extLst>
              </a:tr>
              <a:tr h="335168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MÊS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20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20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2025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20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039984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JANEIRO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6.268.639,61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5.616.882,46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-10,40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302030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FEVEREIRO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9.086.477,95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12.050.305,84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32,62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5161027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MARÇO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7.287.265,02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7.329.886,57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0,58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2399425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5.777.345,92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7.019.024,32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21,49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0585060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5.733.007,77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6.915.485,89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20,62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0918460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JUNHO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6.146.549,72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8.082.171,32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31,49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4014394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JULHO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6.608.425,80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7.306.995,67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10,57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6586920"/>
                  </a:ext>
                </a:extLst>
              </a:tr>
              <a:tr h="233294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5.839.543,85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5.770.371,51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-1,18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13730350"/>
                  </a:ext>
                </a:extLst>
              </a:tr>
              <a:tr h="240316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SETEMBRO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5.675.870,15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6.555.013,94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15,49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29311883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OUTUBRO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5.186.533,57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4.964.169,12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-4,29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02717921"/>
                  </a:ext>
                </a:extLst>
              </a:tr>
              <a:tr h="221161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NOVEMBRO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5.209.886,21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6.213.180,09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19,26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53742229"/>
                  </a:ext>
                </a:extLst>
              </a:tr>
              <a:tr h="285822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DEZEMBRO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7.090.783,00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7.759.186,65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9,43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11676963"/>
                  </a:ext>
                </a:extLst>
              </a:tr>
              <a:tr h="236098"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75.910.328,57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85.582.673,38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400" b="1" kern="1200" dirty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12,74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201917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0452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t-BR" sz="3200" dirty="0"/>
              <a:t>DESPESA EMPENHADA POR UNIDADE ORÇAMENTÁRIA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524504"/>
              </p:ext>
            </p:extLst>
          </p:nvPr>
        </p:nvGraphicFramePr>
        <p:xfrm>
          <a:off x="323528" y="1847088"/>
          <a:ext cx="8229600" cy="41407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5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8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6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Código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Unidade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Despesa Empenhada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187"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01.01</a:t>
                      </a: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Câmara</a:t>
                      </a:r>
                      <a:r>
                        <a:rPr lang="pt-BR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Municipal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1.553.382,00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02.01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Gabinete Prefeito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1.111.749,28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02.02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Assessoria Jurídica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/>
                        <a:t>658.439,53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02.03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Controladoria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132.757,75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02.04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Assessoria</a:t>
                      </a:r>
                      <a:r>
                        <a:rPr lang="pt-BR" sz="1200" baseline="0" dirty="0">
                          <a:effectLst/>
                        </a:rPr>
                        <a:t> Especial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285.424,92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02.05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Fundo Municipal de Saúde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24.372.571,06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02.06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Secretaria</a:t>
                      </a:r>
                      <a:r>
                        <a:rPr lang="pt-BR" sz="1200" baseline="0" dirty="0">
                          <a:effectLst/>
                        </a:rPr>
                        <a:t> de Educação Esporte e Lazer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23.840.199,08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02.07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Secretaria</a:t>
                      </a:r>
                      <a:r>
                        <a:rPr lang="pt-BR" sz="1200" baseline="0" dirty="0">
                          <a:effectLst/>
                        </a:rPr>
                        <a:t> de Infra Estrutura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23.420.285,71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02.08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Secretaria</a:t>
                      </a:r>
                      <a:r>
                        <a:rPr lang="pt-BR" sz="1200" baseline="0" dirty="0">
                          <a:effectLst/>
                        </a:rPr>
                        <a:t> de Planejamento Gestão e Finanças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7.463.467,12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02.09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Secretaria de Desenvolvimento Social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162.285,09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02.10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Secretaria de Desenvolvimento Econ. Sustentável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1.885.444,65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02.11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Fundo Municipal de Assistência</a:t>
                      </a:r>
                      <a:r>
                        <a:rPr lang="pt-BR" sz="1200" baseline="0" dirty="0">
                          <a:effectLst/>
                        </a:rPr>
                        <a:t> Social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2.631.630,04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02.12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Fundo Municipal de Turismo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223.953,65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02.13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Fundo Municipal do Patrimônio Cultural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990.198,40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02.14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Fundo Municipal de Esporte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02.15</a:t>
                      </a: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Fundo Municipal do Meio Ambiente</a:t>
                      </a: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408.458,28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02.16</a:t>
                      </a: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Administração</a:t>
                      </a:r>
                      <a:r>
                        <a:rPr lang="pt-BR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Regional Bairro Eng. José Mendes Júnior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02.17</a:t>
                      </a: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Secretaria</a:t>
                      </a:r>
                      <a:r>
                        <a:rPr lang="pt-BR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Municipal de Turismo e Cultura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3.984.663,90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209766609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02.18</a:t>
                      </a: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Fundo Municipal de Saneamento Básico</a:t>
                      </a: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/>
                        <a:t>391.826,55</a:t>
                      </a:r>
                      <a:endParaRPr kumimoji="0" lang="pt-B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4263037721"/>
                  </a:ext>
                </a:extLst>
              </a:tr>
              <a:tr h="176648"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</a:t>
                      </a:r>
                      <a:r>
                        <a:rPr kumimoji="0" lang="pt-BR" sz="12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GERAL</a:t>
                      </a:r>
                      <a:endParaRPr kumimoji="0" lang="pt-BR" sz="12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839" marR="62839" marT="0" marB="0"/>
                </a:tc>
                <a:tc>
                  <a:txBody>
                    <a:bodyPr/>
                    <a:lstStyle/>
                    <a:p>
                      <a:pPr marL="0" algn="r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t-BR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93.516.737,01</a:t>
                      </a:r>
                    </a:p>
                  </a:txBody>
                  <a:tcPr marL="62839" marR="62839" marT="0" marB="0"/>
                </a:tc>
                <a:extLst>
                  <a:ext uri="{0D108BD9-81ED-4DB2-BD59-A6C34878D82A}">
                    <a16:rowId xmlns:a16="http://schemas.microsoft.com/office/drawing/2014/main" val="1806413491"/>
                  </a:ext>
                </a:extLst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386411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2883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643192" cy="432048"/>
          </a:xfrm>
        </p:spPr>
        <p:txBody>
          <a:bodyPr>
            <a:normAutofit/>
          </a:bodyPr>
          <a:lstStyle/>
          <a:p>
            <a:pPr algn="ctr"/>
            <a:r>
              <a:rPr lang="pt-BR" sz="1400" dirty="0"/>
              <a:t>RESULTADO PRIMÁRIO E NOMINAL</a:t>
            </a:r>
          </a:p>
        </p:txBody>
      </p:sp>
      <p:pic>
        <p:nvPicPr>
          <p:cNvPr id="15" name="Espaço Reservado para Conteúdo 14">
            <a:extLst>
              <a:ext uri="{FF2B5EF4-FFF2-40B4-BE49-F238E27FC236}">
                <a16:creationId xmlns:a16="http://schemas.microsoft.com/office/drawing/2014/main" id="{5A325E5D-ED6B-4AAB-B28E-F7628273E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98" y="764704"/>
            <a:ext cx="8623990" cy="5904656"/>
          </a:xfrm>
        </p:spPr>
      </p:pic>
    </p:spTree>
    <p:extLst>
      <p:ext uri="{BB962C8B-B14F-4D97-AF65-F5344CB8AC3E}">
        <p14:creationId xmlns:p14="http://schemas.microsoft.com/office/powerpoint/2010/main" val="2667940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101352"/>
            <a:ext cx="7643192" cy="432048"/>
          </a:xfrm>
        </p:spPr>
        <p:txBody>
          <a:bodyPr>
            <a:normAutofit/>
          </a:bodyPr>
          <a:lstStyle/>
          <a:p>
            <a:pPr algn="ctr"/>
            <a:r>
              <a:rPr lang="pt-BR" sz="1400" dirty="0"/>
              <a:t>RESULTADO PRIMÁRIO E NOMINAL</a:t>
            </a:r>
          </a:p>
        </p:txBody>
      </p:sp>
      <p:pic>
        <p:nvPicPr>
          <p:cNvPr id="7" name="Espaço Reservado para Conteúdo 6">
            <a:extLst>
              <a:ext uri="{FF2B5EF4-FFF2-40B4-BE49-F238E27FC236}">
                <a16:creationId xmlns:a16="http://schemas.microsoft.com/office/drawing/2014/main" id="{5E0A0F31-20C2-4AFF-B786-6C16A38EB5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64704"/>
            <a:ext cx="8789590" cy="5904656"/>
          </a:xfrm>
        </p:spPr>
      </p:pic>
    </p:spTree>
    <p:extLst>
      <p:ext uri="{BB962C8B-B14F-4D97-AF65-F5344CB8AC3E}">
        <p14:creationId xmlns:p14="http://schemas.microsoft.com/office/powerpoint/2010/main" val="2475612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907704" y="260648"/>
            <a:ext cx="5040560" cy="506320"/>
          </a:xfrm>
        </p:spPr>
        <p:txBody>
          <a:bodyPr>
            <a:noAutofit/>
          </a:bodyPr>
          <a:lstStyle/>
          <a:p>
            <a:pPr algn="ctr"/>
            <a:r>
              <a:rPr lang="pt-BR" sz="1400" dirty="0"/>
              <a:t>RESULTADO PRIMÁRIO E NOMINAL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B0F35A1-E776-43D7-8EF8-38B330CFD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74930"/>
            <a:ext cx="8784976" cy="537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6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683568" y="-3999"/>
            <a:ext cx="7344816" cy="434312"/>
          </a:xfrm>
        </p:spPr>
        <p:txBody>
          <a:bodyPr>
            <a:noAutofit/>
          </a:bodyPr>
          <a:lstStyle/>
          <a:p>
            <a:pPr algn="ctr"/>
            <a:r>
              <a:rPr lang="pt-BR" sz="2000" dirty="0"/>
              <a:t>SALDO FINANCEIRO	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CA5BB97-51B0-4E4B-BE6A-9A9C25A46E82}"/>
              </a:ext>
            </a:extLst>
          </p:cNvPr>
          <p:cNvSpPr txBox="1">
            <a:spLocks/>
          </p:cNvSpPr>
          <p:nvPr/>
        </p:nvSpPr>
        <p:spPr>
          <a:xfrm>
            <a:off x="683568" y="5877272"/>
            <a:ext cx="8305800" cy="434312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z="3600" dirty="0"/>
              <a:t>	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10F08CA-D5A0-4AA0-BB4B-D156AE42B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44" y="558612"/>
            <a:ext cx="8059511" cy="629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341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14591"/>
            <a:ext cx="7992888" cy="648072"/>
          </a:xfrm>
        </p:spPr>
        <p:txBody>
          <a:bodyPr>
            <a:noAutofit/>
          </a:bodyPr>
          <a:lstStyle/>
          <a:p>
            <a:pPr algn="ctr"/>
            <a:r>
              <a:rPr lang="pt-BR" sz="3200" dirty="0"/>
              <a:t>RESTOS A PAGAR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FA39540-5529-488F-83F7-7C6775725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48073"/>
            <a:ext cx="8496944" cy="236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449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7112" y="620688"/>
            <a:ext cx="8305800" cy="288032"/>
          </a:xfrm>
        </p:spPr>
        <p:txBody>
          <a:bodyPr>
            <a:noAutofit/>
          </a:bodyPr>
          <a:lstStyle/>
          <a:p>
            <a:pPr algn="ctr"/>
            <a:r>
              <a:rPr lang="pt-BR" sz="2000" b="1" dirty="0"/>
              <a:t>GASTOS PESSOAL CONSOLIDADO ÚLTIMOS 12 MESES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865308"/>
              </p:ext>
            </p:extLst>
          </p:nvPr>
        </p:nvGraphicFramePr>
        <p:xfrm>
          <a:off x="2339752" y="1556794"/>
          <a:ext cx="4536504" cy="41044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06970">
                  <a:extLst>
                    <a:ext uri="{9D8B030D-6E8A-4147-A177-3AD203B41FA5}">
                      <a16:colId xmlns:a16="http://schemas.microsoft.com/office/drawing/2014/main" val="4276313633"/>
                    </a:ext>
                  </a:extLst>
                </a:gridCol>
                <a:gridCol w="2129534">
                  <a:extLst>
                    <a:ext uri="{9D8B030D-6E8A-4147-A177-3AD203B41FA5}">
                      <a16:colId xmlns:a16="http://schemas.microsoft.com/office/drawing/2014/main" val="2608664447"/>
                    </a:ext>
                  </a:extLst>
                </a:gridCol>
              </a:tblGrid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1" u="none" strike="noStrike" dirty="0">
                          <a:effectLst/>
                        </a:rPr>
                        <a:t>MÊS/ANO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1" u="none" strike="noStrike" dirty="0">
                          <a:effectLst/>
                        </a:rPr>
                        <a:t>PODER EXECUTIVO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56055838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01 2025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dirty="0"/>
                        <a:t>2.795.632,03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6652227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02 2025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2.619.806,97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73620736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03 2025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2.565.450,58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09330361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04 2025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2.700.285,88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63541093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05 2025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2.699.361,01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87097311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06 2025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2.777.144,52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50326838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07 2025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3.900.442,71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20310466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08 2025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2.630.769,91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5816416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09 2025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2.706.439,45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24270837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2.921.609,35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13920306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2.830.620,85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03120886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12 2025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0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4.539.549,31</a:t>
                      </a:r>
                      <a:endParaRPr kumimoji="0" lang="pt-BR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5349408"/>
                  </a:ext>
                </a:extLst>
              </a:tr>
              <a:tr h="29317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1" u="none" strike="noStrike" dirty="0">
                          <a:effectLst/>
                        </a:rPr>
                        <a:t>TOTAL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1" dirty="0"/>
                        <a:t>35.687.112,57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53409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4905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305800" cy="506320"/>
          </a:xfrm>
        </p:spPr>
        <p:txBody>
          <a:bodyPr>
            <a:normAutofit/>
          </a:bodyPr>
          <a:lstStyle/>
          <a:p>
            <a:pPr algn="ctr"/>
            <a:r>
              <a:rPr lang="pt-BR" sz="2800" dirty="0"/>
              <a:t>QUANTITATIVO DE SERVIDORES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8415571"/>
              </p:ext>
            </p:extLst>
          </p:nvPr>
        </p:nvGraphicFramePr>
        <p:xfrm>
          <a:off x="539552" y="1556792"/>
          <a:ext cx="6768752" cy="25922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11102">
                  <a:extLst>
                    <a:ext uri="{9D8B030D-6E8A-4147-A177-3AD203B41FA5}">
                      <a16:colId xmlns:a16="http://schemas.microsoft.com/office/drawing/2014/main" val="1589403290"/>
                    </a:ext>
                  </a:extLst>
                </a:gridCol>
                <a:gridCol w="1657650">
                  <a:extLst>
                    <a:ext uri="{9D8B030D-6E8A-4147-A177-3AD203B41FA5}">
                      <a16:colId xmlns:a16="http://schemas.microsoft.com/office/drawing/2014/main" val="2744456292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0" i="0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CONTRATADOS, EFETIVOS E DEMAIS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471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457113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effectLst/>
                        </a:rPr>
                        <a:t>SERVIDORES COMISSIONADOS</a:t>
                      </a:r>
                      <a:endParaRPr lang="pt-BR" sz="14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2748759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effectLst/>
                        </a:rPr>
                        <a:t>AGENTES POLITICOS</a:t>
                      </a:r>
                      <a:endParaRPr lang="pt-BR" sz="14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64616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DE SERVIDORES (EXCETO LICENCIADOS COM VÍNCULO)</a:t>
                      </a:r>
                    </a:p>
                  </a:txBody>
                  <a:tcPr marL="9525" marR="9525" marT="9525" marB="0" anchor="b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536</a:t>
                      </a:r>
                    </a:p>
                  </a:txBody>
                  <a:tcPr marL="9525" marR="9525" marT="9525" marB="0" anchor="b"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1463274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400" b="1" u="none" strike="noStrike" kern="1200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LICENCIADOS COM VINCULO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400" b="1" u="none" strike="noStrike" kern="1200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458573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DE SERVIDORES (INCLUSO LICENCIADOS COM VÍNCULO)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87235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5595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35F1DF0A-568D-4CDC-8E15-98D51A2DC1BC}"/>
              </a:ext>
            </a:extLst>
          </p:cNvPr>
          <p:cNvSpPr txBox="1"/>
          <p:nvPr/>
        </p:nvSpPr>
        <p:spPr>
          <a:xfrm>
            <a:off x="1475656" y="1772816"/>
            <a:ext cx="604867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Obrigado pela presença e participação de Todos!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3E17FC3-6D06-41F2-A611-5F1A53A9E2CB}"/>
              </a:ext>
            </a:extLst>
          </p:cNvPr>
          <p:cNvSpPr txBox="1"/>
          <p:nvPr/>
        </p:nvSpPr>
        <p:spPr>
          <a:xfrm>
            <a:off x="2281806" y="3745339"/>
            <a:ext cx="4580388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pt-BR" sz="2400" b="1" dirty="0">
                <a:solidFill>
                  <a:schemeClr val="tx1"/>
                </a:solidFill>
              </a:rPr>
              <a:t>GENEILSON LUIZ SOARES</a:t>
            </a:r>
          </a:p>
          <a:p>
            <a:pPr algn="ctr">
              <a:lnSpc>
                <a:spcPct val="120000"/>
              </a:lnSpc>
            </a:pPr>
            <a:r>
              <a:rPr lang="pt-BR" sz="2400" b="1" dirty="0"/>
              <a:t>CRC-MG: 065476</a:t>
            </a:r>
            <a:endParaRPr lang="pt-B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9870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Â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12366</TotalTime>
  <Words>489</Words>
  <Application>Microsoft Office PowerPoint</Application>
  <PresentationFormat>Apresentação na tela (4:3)</PresentationFormat>
  <Paragraphs>253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Franklin Gothic Book</vt:lpstr>
      <vt:lpstr>Franklin Gothic Medium</vt:lpstr>
      <vt:lpstr>Wingdings 2</vt:lpstr>
      <vt:lpstr>Fluxo</vt:lpstr>
      <vt:lpstr>PREFEITURA MUNICIPAL DE CAPITÓLIO</vt:lpstr>
      <vt:lpstr>PRESTAÇÃO DE CONTAS 2025</vt:lpstr>
      <vt:lpstr>    Em cumprimento à Lei de Responsabilidade Fiscal, sendo § 4º do Artigo 9º, esta Administração Municipal, está apresentando em  Audiência Pública, com o objetivo de demonstrar e avaliar o cumprimento de metas fiscais, realizadas pelo Executivo Municipal  no 3º Quadrimestre de 2025.</vt:lpstr>
      <vt:lpstr>BALANÇO ORÇAMENTÁRIO</vt:lpstr>
      <vt:lpstr>Demonstração da Execução da Despesas por Órgão.</vt:lpstr>
      <vt:lpstr>COMPARATIVO DE METAS BIMESTRAIS DE ARRECADAÇÃO</vt:lpstr>
      <vt:lpstr>RECEITA CORRENTE LÍQUIDA</vt:lpstr>
      <vt:lpstr>DESPESA EMPENHADA POR UNIDADE ORÇAMENTÁRIA</vt:lpstr>
      <vt:lpstr>RESULTADO PRIMÁRIO E NOMINAL</vt:lpstr>
      <vt:lpstr>RESULTADO PRIMÁRIO E NOMINAL</vt:lpstr>
      <vt:lpstr>RESULTADO PRIMÁRIO E NOMINAL</vt:lpstr>
      <vt:lpstr>SALDO FINANCEIRO </vt:lpstr>
      <vt:lpstr>RESTOS A PAGAR</vt:lpstr>
      <vt:lpstr>GASTOS PESSOAL CONSOLIDADO ÚLTIMOS 12 MESES</vt:lpstr>
      <vt:lpstr>QUANTITATIVO DE SERVIDORES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PREFEITURA MUNICIPAL DE CAPITÓLIO</dc:title>
  <dc:creator>win7</dc:creator>
  <cp:lastModifiedBy>Genilson luiz soares</cp:lastModifiedBy>
  <cp:revision>428</cp:revision>
  <cp:lastPrinted>2025-09-15T14:30:47Z</cp:lastPrinted>
  <dcterms:created xsi:type="dcterms:W3CDTF">2013-05-29T11:10:55Z</dcterms:created>
  <dcterms:modified xsi:type="dcterms:W3CDTF">2026-02-20T14:23:49Z</dcterms:modified>
</cp:coreProperties>
</file>