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5"/>
  </p:notesMasterIdLst>
  <p:sldIdLst>
    <p:sldId id="256" r:id="rId2"/>
    <p:sldId id="257" r:id="rId3"/>
    <p:sldId id="258" r:id="rId4"/>
    <p:sldId id="274" r:id="rId5"/>
    <p:sldId id="259" r:id="rId6"/>
    <p:sldId id="260" r:id="rId7"/>
    <p:sldId id="264" r:id="rId8"/>
    <p:sldId id="262" r:id="rId9"/>
    <p:sldId id="267" r:id="rId10"/>
    <p:sldId id="273" r:id="rId11"/>
    <p:sldId id="269" r:id="rId12"/>
    <p:sldId id="271" r:id="rId13"/>
    <p:sldId id="272" r:id="rId14"/>
  </p:sldIdLst>
  <p:sldSz cx="9144000" cy="6858000" type="screen4x3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446" autoAdjust="0"/>
  </p:normalViewPr>
  <p:slideViewPr>
    <p:cSldViewPr>
      <p:cViewPr varScale="1">
        <p:scale>
          <a:sx n="80" d="100"/>
          <a:sy n="80" d="100"/>
        </p:scale>
        <p:origin x="1230" y="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EAF01-BA39-4326-94E0-46644888DF5C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E79CD6-0742-4FD7-B2E2-E8EBC0955DE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3576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955371-EA9F-4476-A49E-D8503D21C3E4}" type="datetimeFigureOut">
              <a:rPr lang="pt-BR" smtClean="0"/>
              <a:t>27/11/2025</a:t>
            </a:fld>
            <a:endParaRPr lang="pt-BR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3F5CC49-9C98-40AE-B5A8-F64059350415}" type="slidenum">
              <a:rPr lang="pt-BR" smtClean="0"/>
              <a:t>‹nº›</a:t>
            </a:fld>
            <a:endParaRPr lang="pt-BR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3341" y="1387736"/>
            <a:ext cx="6777318" cy="3769455"/>
          </a:xfrm>
        </p:spPr>
        <p:txBody>
          <a:bodyPr/>
          <a:lstStyle/>
          <a:p>
            <a:pPr algn="ctr"/>
            <a:r>
              <a:rPr lang="pt-BR" sz="2800" dirty="0"/>
              <a:t>PREFEITURA MUNICIPAL DE CAPITÓLIO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1026" name="Picture 2" descr="D:\Documents and Settings\Administrador\Meus documentos\Minhas imagens\Brasão Prefeit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2001026" cy="20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6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"/>
    </mc:Choice>
    <mc:Fallback xmlns="">
      <p:transition spd="slow" advTm="126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817127"/>
          </a:xfrm>
        </p:spPr>
        <p:txBody>
          <a:bodyPr>
            <a:normAutofit/>
          </a:bodyPr>
          <a:lstStyle/>
          <a:p>
            <a:pPr algn="ctr"/>
            <a:r>
              <a:rPr lang="pt-BR" sz="3200" dirty="0"/>
              <a:t>AUDIÊNCIA PÚBLICA 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pt-BR" sz="3200" dirty="0">
                <a:solidFill>
                  <a:srgbClr val="002060"/>
                </a:solidFill>
              </a:rPr>
              <a:t>LEI DE ORÇAMENTÁRIA PARA 2026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056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"/>
    </mc:Choice>
    <mc:Fallback xmlns="">
      <p:transition spd="slow" advTm="929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ítulo 41"/>
          <p:cNvSpPr>
            <a:spLocks noGrp="1"/>
          </p:cNvSpPr>
          <p:nvPr>
            <p:ph type="title"/>
          </p:nvPr>
        </p:nvSpPr>
        <p:spPr>
          <a:xfrm>
            <a:off x="473152" y="836712"/>
            <a:ext cx="8229600" cy="506320"/>
          </a:xfrm>
        </p:spPr>
        <p:txBody>
          <a:bodyPr>
            <a:noAutofit/>
          </a:bodyPr>
          <a:lstStyle/>
          <a:p>
            <a:pPr algn="ctr"/>
            <a:r>
              <a:rPr lang="pt-BR" sz="2400" dirty="0"/>
              <a:t>FUNDAMENTAÇÃO LEGAL</a:t>
            </a:r>
          </a:p>
        </p:txBody>
      </p:sp>
      <p:sp>
        <p:nvSpPr>
          <p:cNvPr id="43" name="Espaço Reservado para Conteúdo 4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pt-BR" dirty="0"/>
              <a:t>Constituição Federal Artigos 165 a 167</a:t>
            </a:r>
          </a:p>
          <a:p>
            <a:r>
              <a:rPr lang="pt-BR" dirty="0"/>
              <a:t>Lei Federal 4.320/64</a:t>
            </a:r>
          </a:p>
          <a:p>
            <a:r>
              <a:rPr lang="pt-BR" dirty="0"/>
              <a:t>Lei Orgânica Municipal</a:t>
            </a:r>
          </a:p>
          <a:p>
            <a:r>
              <a:rPr lang="pt-BR" dirty="0"/>
              <a:t>Lei Complementar 101/2000 – Lei Resp. Fiscal </a:t>
            </a:r>
          </a:p>
          <a:p>
            <a:r>
              <a:rPr lang="pt-BR" dirty="0"/>
              <a:t>Lei de Diretrizes </a:t>
            </a:r>
            <a:r>
              <a:rPr lang="pt-BR"/>
              <a:t>Orçamentárias 2026</a:t>
            </a:r>
            <a:endParaRPr lang="pt-BR" dirty="0"/>
          </a:p>
          <a:p>
            <a:r>
              <a:rPr lang="pt-BR" dirty="0"/>
              <a:t>Manual Técnico do Orçamento Min. Economia SOF</a:t>
            </a:r>
          </a:p>
          <a:p>
            <a:r>
              <a:rPr lang="pt-BR" dirty="0"/>
              <a:t>Normas editadas pelo TCE – MG.</a:t>
            </a:r>
          </a:p>
          <a:p>
            <a:r>
              <a:rPr lang="pt-BR" dirty="0"/>
              <a:t>Normas editadas pela Secretaria Tesouro Nacional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4830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1"/>
    </mc:Choice>
    <mc:Fallback xmlns="">
      <p:transition spd="slow" advTm="406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ítulo 22"/>
          <p:cNvSpPr>
            <a:spLocks noGrp="1"/>
          </p:cNvSpPr>
          <p:nvPr>
            <p:ph type="title"/>
          </p:nvPr>
        </p:nvSpPr>
        <p:spPr>
          <a:xfrm>
            <a:off x="420887" y="679409"/>
            <a:ext cx="8305800" cy="380788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CICLO ORÇAMENTÁRIO</a:t>
            </a:r>
          </a:p>
        </p:txBody>
      </p:sp>
      <p:sp>
        <p:nvSpPr>
          <p:cNvPr id="28" name="CaixaDeTexto 27"/>
          <p:cNvSpPr txBox="1"/>
          <p:nvPr/>
        </p:nvSpPr>
        <p:spPr>
          <a:xfrm>
            <a:off x="180071" y="2930009"/>
            <a:ext cx="85466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PPA – Plano Plurianual</a:t>
            </a:r>
            <a:r>
              <a:rPr lang="pt-BR" sz="24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Elaborado no primeiro ano de mandato com vigência de 4 anos, plano para médio prazo define Diretrizes Objetivos e Metas.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pt-BR" sz="24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LDO – Lei de Diretrizes Orçamentárias</a:t>
            </a:r>
            <a:r>
              <a:rPr lang="pt-BR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Elaborada anualmente. Estabelece os parâmetros para o orçamento a ser elaborado e executado. Integra PPA e LOA. 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pt-BR" sz="24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LOA – Lei Orçamentária Anual: Elaborada anualmente. Define a programação orçamentária para o exercício, respeitando as ações estabelecidas no PPA e os parâmetros definidos na LDO. </a:t>
            </a:r>
          </a:p>
        </p:txBody>
      </p:sp>
      <p:grpSp>
        <p:nvGrpSpPr>
          <p:cNvPr id="31" name="Grupo 8"/>
          <p:cNvGrpSpPr/>
          <p:nvPr/>
        </p:nvGrpSpPr>
        <p:grpSpPr>
          <a:xfrm>
            <a:off x="2502590" y="1636466"/>
            <a:ext cx="6408712" cy="1081340"/>
            <a:chOff x="3635376" y="1700043"/>
            <a:chExt cx="4357341" cy="820740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32" name="Rectangle 3"/>
            <p:cNvSpPr>
              <a:spLocks noChangeArrowheads="1"/>
            </p:cNvSpPr>
            <p:nvPr/>
          </p:nvSpPr>
          <p:spPr bwMode="auto">
            <a:xfrm>
              <a:off x="5631069" y="1908777"/>
              <a:ext cx="939340" cy="612006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tx1"/>
              </a:solidFill>
              <a:headEnd/>
              <a:tailEnd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eaLnBrk="0" hangingPunct="0">
                <a:buClr>
                  <a:schemeClr val="tx2"/>
                </a:buClr>
                <a:buSzPct val="70000"/>
                <a:buFont typeface="Wingdings" pitchFamily="2" charset="2"/>
                <a:buNone/>
              </a:pPr>
              <a:r>
                <a:rPr lang="pt-BR" sz="2800" b="1" dirty="0">
                  <a:ln/>
                  <a:solidFill>
                    <a:schemeClr val="bg1"/>
                  </a:solidFill>
                </a:rPr>
                <a:t>LDO</a:t>
              </a:r>
            </a:p>
          </p:txBody>
        </p:sp>
        <p:sp>
          <p:nvSpPr>
            <p:cNvPr id="33" name="Rectangle 4"/>
            <p:cNvSpPr>
              <a:spLocks noChangeArrowheads="1"/>
            </p:cNvSpPr>
            <p:nvPr/>
          </p:nvSpPr>
          <p:spPr bwMode="auto">
            <a:xfrm>
              <a:off x="7013539" y="1932227"/>
              <a:ext cx="979178" cy="58855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/>
              </a:solidFill>
              <a:headEnd/>
              <a:tailEnd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eaLnBrk="0" hangingPunct="0">
                <a:buClr>
                  <a:schemeClr val="tx2"/>
                </a:buClr>
                <a:buSzPct val="70000"/>
                <a:buFont typeface="Wingdings" pitchFamily="2" charset="2"/>
                <a:buNone/>
              </a:pPr>
              <a:r>
                <a:rPr lang="pt-BR" sz="2800" b="1" dirty="0">
                  <a:ln/>
                  <a:solidFill>
                    <a:schemeClr val="bg1"/>
                  </a:solidFill>
                </a:rPr>
                <a:t>LOA</a:t>
              </a:r>
            </a:p>
          </p:txBody>
        </p:sp>
        <p:grpSp>
          <p:nvGrpSpPr>
            <p:cNvPr id="34" name="Grupo 11"/>
            <p:cNvGrpSpPr/>
            <p:nvPr/>
          </p:nvGrpSpPr>
          <p:grpSpPr>
            <a:xfrm>
              <a:off x="3635376" y="1700043"/>
              <a:ext cx="4062366" cy="220547"/>
              <a:chOff x="3635376" y="1700043"/>
              <a:chExt cx="4062366" cy="220547"/>
            </a:xfrm>
            <a:grpFill/>
          </p:grpSpPr>
          <p:sp>
            <p:nvSpPr>
              <p:cNvPr id="36" name="Line 6"/>
              <p:cNvSpPr>
                <a:spLocks noChangeShapeType="1"/>
              </p:cNvSpPr>
              <p:nvPr/>
            </p:nvSpPr>
            <p:spPr bwMode="auto">
              <a:xfrm>
                <a:off x="4550971" y="1700808"/>
                <a:ext cx="1" cy="21526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 w="101600" prst="riblet"/>
              </a:sp3d>
            </p:spPr>
            <p:txBody>
              <a:bodyPr wrap="none" anchor="ctr"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eaLnBrk="0" hangingPunct="0">
                  <a:buClr>
                    <a:schemeClr val="tx2"/>
                  </a:buClr>
                  <a:buSzPct val="70000"/>
                  <a:buFont typeface="Wingdings" pitchFamily="2" charset="2"/>
                  <a:buChar char="l"/>
                  <a:defRPr/>
                </a:pPr>
                <a:endParaRPr lang="pt-B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</a:endParaRPr>
              </a:p>
            </p:txBody>
          </p:sp>
          <p:sp>
            <p:nvSpPr>
              <p:cNvPr id="37" name="Line 9"/>
              <p:cNvSpPr>
                <a:spLocks noChangeShapeType="1"/>
              </p:cNvSpPr>
              <p:nvPr/>
            </p:nvSpPr>
            <p:spPr bwMode="auto">
              <a:xfrm flipV="1">
                <a:off x="3635376" y="1700043"/>
                <a:ext cx="4062366" cy="741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scene3d>
                <a:camera prst="orthographicFront"/>
                <a:lightRig rig="threePt" dir="t"/>
              </a:scene3d>
              <a:sp3d>
                <a:bevelT w="101600" prst="riblet"/>
              </a:sp3d>
            </p:spPr>
            <p:txBody>
              <a:bodyPr anchor="ctr"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eaLnBrk="0" hangingPunct="0">
                  <a:buClr>
                    <a:schemeClr val="tx2"/>
                  </a:buClr>
                  <a:buSzPct val="70000"/>
                  <a:buFont typeface="Wingdings" pitchFamily="2" charset="2"/>
                  <a:buChar char="l"/>
                  <a:defRPr/>
                </a:pPr>
                <a:endParaRPr lang="pt-B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</a:endParaRPr>
              </a:p>
            </p:txBody>
          </p:sp>
          <p:sp>
            <p:nvSpPr>
              <p:cNvPr id="38" name="Line 6"/>
              <p:cNvSpPr>
                <a:spLocks noChangeShapeType="1"/>
              </p:cNvSpPr>
              <p:nvPr/>
            </p:nvSpPr>
            <p:spPr bwMode="auto">
              <a:xfrm flipH="1">
                <a:off x="6107268" y="1705330"/>
                <a:ext cx="0" cy="21526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 w="101600" prst="riblet"/>
              </a:sp3d>
            </p:spPr>
            <p:txBody>
              <a:bodyPr wrap="none" anchor="ctr"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eaLnBrk="0" hangingPunct="0">
                  <a:buClr>
                    <a:schemeClr val="tx2"/>
                  </a:buClr>
                  <a:buSzPct val="70000"/>
                  <a:buFont typeface="Wingdings" pitchFamily="2" charset="2"/>
                  <a:buChar char="l"/>
                  <a:defRPr/>
                </a:pPr>
                <a:endParaRPr lang="pt-B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</a:endParaRPr>
              </a:p>
            </p:txBody>
          </p:sp>
          <p:sp>
            <p:nvSpPr>
              <p:cNvPr id="39" name="Line 6"/>
              <p:cNvSpPr>
                <a:spLocks noChangeShapeType="1"/>
              </p:cNvSpPr>
              <p:nvPr/>
            </p:nvSpPr>
            <p:spPr bwMode="auto">
              <a:xfrm>
                <a:off x="7697741" y="1700808"/>
                <a:ext cx="1" cy="21526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scene3d>
                <a:camera prst="orthographicFront"/>
                <a:lightRig rig="threePt" dir="t"/>
              </a:scene3d>
              <a:sp3d>
                <a:bevelT w="101600" prst="riblet"/>
              </a:sp3d>
            </p:spPr>
            <p:txBody>
              <a:bodyPr wrap="none" anchor="ctr">
                <a:scene3d>
                  <a:camera prst="orthographicFront"/>
                  <a:lightRig rig="harsh" dir="t"/>
                </a:scene3d>
                <a:sp3d extrusionH="57150" prstMaterial="matte">
                  <a:bevelT w="63500" h="12700" prst="angle"/>
                  <a:contourClr>
                    <a:schemeClr val="bg1">
                      <a:lumMod val="65000"/>
                    </a:schemeClr>
                  </a:contourClr>
                </a:sp3d>
              </a:bodyPr>
              <a:lstStyle/>
              <a:p>
                <a:pPr eaLnBrk="0" hangingPunct="0">
                  <a:buClr>
                    <a:schemeClr val="tx2"/>
                  </a:buClr>
                  <a:buSzPct val="70000"/>
                  <a:buFont typeface="Wingdings" pitchFamily="2" charset="2"/>
                  <a:buChar char="l"/>
                  <a:defRPr/>
                </a:pPr>
                <a:endParaRPr lang="pt-BR" b="1" dirty="0">
                  <a:ln/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itchFamily="34" charset="0"/>
                </a:endParaRPr>
              </a:p>
            </p:txBody>
          </p:sp>
        </p:grpSp>
        <p:sp>
          <p:nvSpPr>
            <p:cNvPr id="35" name="Rectangle 3"/>
            <p:cNvSpPr>
              <a:spLocks noChangeArrowheads="1"/>
            </p:cNvSpPr>
            <p:nvPr/>
          </p:nvSpPr>
          <p:spPr bwMode="auto">
            <a:xfrm>
              <a:off x="4044308" y="1908777"/>
              <a:ext cx="1052788" cy="61200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tx1"/>
              </a:solidFill>
              <a:headEnd/>
              <a:tailEnd/>
            </a:ln>
            <a:scene3d>
              <a:camera prst="orthographicFront"/>
              <a:lightRig rig="threePt" dir="t"/>
            </a:scene3d>
            <a:sp3d>
              <a:bevelT w="101600" prst="riblet"/>
            </a:sp3d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pPr algn="ctr" eaLnBrk="0" hangingPunct="0">
                <a:buClr>
                  <a:schemeClr val="tx2"/>
                </a:buClr>
                <a:buSzPct val="70000"/>
                <a:buFont typeface="Wingdings" pitchFamily="2" charset="2"/>
                <a:buNone/>
                <a:defRPr/>
              </a:pPr>
              <a:r>
                <a:rPr lang="pt-BR" sz="2800" b="1" dirty="0">
                  <a:ln/>
                  <a:solidFill>
                    <a:schemeClr val="bg1"/>
                  </a:solidFill>
                </a:rPr>
                <a:t>PPA</a:t>
              </a:r>
            </a:p>
          </p:txBody>
        </p:sp>
      </p:grpSp>
      <p:sp>
        <p:nvSpPr>
          <p:cNvPr id="40" name="Retângulo 39">
            <a:extLst>
              <a:ext uri="{FF2B5EF4-FFF2-40B4-BE49-F238E27FC236}">
                <a16:creationId xmlns:a16="http://schemas.microsoft.com/office/drawing/2014/main" id="{206A5F69-BB43-46CD-8D28-B358490CA389}"/>
              </a:ext>
            </a:extLst>
          </p:cNvPr>
          <p:cNvSpPr/>
          <p:nvPr/>
        </p:nvSpPr>
        <p:spPr>
          <a:xfrm rot="16200000">
            <a:off x="-1045185" y="3401942"/>
            <a:ext cx="2412459" cy="930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229665" y="894213"/>
            <a:ext cx="2295031" cy="1484505"/>
          </a:xfrm>
          <a:prstGeom prst="rect">
            <a:avLst/>
          </a:prstGeom>
          <a:solidFill>
            <a:srgbClr val="3399FF"/>
          </a:solidFill>
          <a:ln>
            <a:solidFill>
              <a:schemeClr val="tx1"/>
            </a:solidFill>
            <a:headEnd/>
            <a:tailEnd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eaLnBrk="0" hangingPunct="0">
              <a:buClr>
                <a:schemeClr val="tx2"/>
              </a:buClr>
              <a:buSzPct val="70000"/>
              <a:buFont typeface="Wingdings" pitchFamily="2" charset="2"/>
              <a:buNone/>
              <a:defRPr/>
            </a:pPr>
            <a:r>
              <a:rPr lang="pt-BR" sz="2800" b="1" dirty="0">
                <a:ln/>
                <a:solidFill>
                  <a:schemeClr val="bg1"/>
                </a:solidFill>
              </a:rPr>
              <a:t>CICLO ORÇAMENTÁRIO</a:t>
            </a:r>
          </a:p>
        </p:txBody>
      </p:sp>
    </p:spTree>
    <p:extLst>
      <p:ext uri="{BB962C8B-B14F-4D97-AF65-F5344CB8AC3E}">
        <p14:creationId xmlns:p14="http://schemas.microsoft.com/office/powerpoint/2010/main" val="426823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1"/>
    </mc:Choice>
    <mc:Fallback xmlns="">
      <p:transition spd="slow" advTm="406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457200" y="1914144"/>
            <a:ext cx="8229600" cy="4410456"/>
          </a:xfrm>
        </p:spPr>
        <p:txBody>
          <a:bodyPr/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395536" y="1277464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LEI ORÇAMENTÁRIA ANUAL</a:t>
            </a:r>
          </a:p>
        </p:txBody>
      </p:sp>
      <p:sp>
        <p:nvSpPr>
          <p:cNvPr id="4" name="Retângulo 3"/>
          <p:cNvSpPr/>
          <p:nvPr/>
        </p:nvSpPr>
        <p:spPr>
          <a:xfrm>
            <a:off x="1115616" y="2551837"/>
            <a:ext cx="76328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Finalidade: Estima a Receita e Fixa a Despesa;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Abrangência: 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Orçamento Fiscal;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Orçamento da Seguridade Social;</a:t>
            </a: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- Orçamento de Investimento.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Vigência: Anual </a:t>
            </a:r>
          </a:p>
        </p:txBody>
      </p:sp>
    </p:spTree>
    <p:extLst>
      <p:ext uri="{BB962C8B-B14F-4D97-AF65-F5344CB8AC3E}">
        <p14:creationId xmlns:p14="http://schemas.microsoft.com/office/powerpoint/2010/main" val="2700160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08688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LEI ORÇAMENTÁRIA ANUAL</a:t>
            </a:r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353632" y="2348880"/>
            <a:ext cx="8512935" cy="3258355"/>
          </a:xfrm>
          <a:prstGeom prst="snip2Diag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Lei de Orçamento Anual é elaborada com base nas diretrizes anteriormente apontadas pelo Plano Plurianual (PPA) e pela Lei de Diretrizes Orçamentárias (LDO).</a:t>
            </a:r>
          </a:p>
        </p:txBody>
      </p:sp>
    </p:spTree>
    <p:extLst>
      <p:ext uri="{BB962C8B-B14F-4D97-AF65-F5344CB8AC3E}">
        <p14:creationId xmlns:p14="http://schemas.microsoft.com/office/powerpoint/2010/main" val="399876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305800" cy="854968"/>
          </a:xfrm>
        </p:spPr>
        <p:txBody>
          <a:bodyPr/>
          <a:lstStyle/>
          <a:p>
            <a:pPr algn="ctr"/>
            <a:r>
              <a:rPr lang="pt-BR" dirty="0"/>
              <a:t>RECEITAS</a:t>
            </a:r>
          </a:p>
        </p:txBody>
      </p:sp>
    </p:spTree>
    <p:extLst>
      <p:ext uri="{BB962C8B-B14F-4D97-AF65-F5344CB8AC3E}">
        <p14:creationId xmlns:p14="http://schemas.microsoft.com/office/powerpoint/2010/main" val="3359333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305800" cy="852704"/>
          </a:xfrm>
        </p:spPr>
        <p:txBody>
          <a:bodyPr/>
          <a:lstStyle/>
          <a:p>
            <a:r>
              <a:rPr lang="pt-BR" dirty="0"/>
              <a:t>RECEITAS ESTIMADAS 2026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006649"/>
              </p:ext>
            </p:extLst>
          </p:nvPr>
        </p:nvGraphicFramePr>
        <p:xfrm>
          <a:off x="457200" y="1935163"/>
          <a:ext cx="8425646" cy="4333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0713">
                  <a:extLst>
                    <a:ext uri="{9D8B030D-6E8A-4147-A177-3AD203B41FA5}">
                      <a16:colId xmlns:a16="http://schemas.microsoft.com/office/drawing/2014/main" val="4170669730"/>
                    </a:ext>
                  </a:extLst>
                </a:gridCol>
                <a:gridCol w="2600713">
                  <a:extLst>
                    <a:ext uri="{9D8B030D-6E8A-4147-A177-3AD203B41FA5}">
                      <a16:colId xmlns:a16="http://schemas.microsoft.com/office/drawing/2014/main" val="2431330897"/>
                    </a:ext>
                  </a:extLst>
                </a:gridCol>
                <a:gridCol w="1612110">
                  <a:extLst>
                    <a:ext uri="{9D8B030D-6E8A-4147-A177-3AD203B41FA5}">
                      <a16:colId xmlns:a16="http://schemas.microsoft.com/office/drawing/2014/main" val="4211877273"/>
                    </a:ext>
                  </a:extLst>
                </a:gridCol>
                <a:gridCol w="1612110">
                  <a:extLst>
                    <a:ext uri="{9D8B030D-6E8A-4147-A177-3AD203B41FA5}">
                      <a16:colId xmlns:a16="http://schemas.microsoft.com/office/drawing/2014/main" val="173289742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pt-BR" dirty="0"/>
                        <a:t>Categoria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BR" dirty="0"/>
                        <a:t>Valor (R$)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445795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Tributária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35.455.236,04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54769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Contribuição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2.350.000,00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594486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Patrimonial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1.267.000,00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56917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Industria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63510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Serviços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6693149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Transferências Correntes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62.562.000,00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7028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dirty="0"/>
                        <a:t>Outras Receitas</a:t>
                      </a:r>
                      <a:r>
                        <a:rPr lang="pt-BR" sz="2000" baseline="0" dirty="0"/>
                        <a:t> Correntes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555.000,00</a:t>
                      </a:r>
                      <a:endParaRPr lang="pt-BR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569755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r>
                        <a:rPr lang="pt-BR" sz="2000" dirty="0"/>
                        <a:t>(-) Renuncia Receita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-1.044.236,04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557629"/>
                  </a:ext>
                </a:extLst>
              </a:tr>
              <a:tr h="198120">
                <a:tc>
                  <a:txBody>
                    <a:bodyPr/>
                    <a:lstStyle/>
                    <a:p>
                      <a:r>
                        <a:rPr lang="pt-BR" sz="2000" dirty="0"/>
                        <a:t>(-) Deduções Fundeb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-8.365.000,00</a:t>
                      </a:r>
                      <a:endParaRPr lang="pt-B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3639833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pt-BR" sz="2000" b="1" dirty="0"/>
                        <a:t>TOTAL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r"/>
                      <a:r>
                        <a:rPr kumimoji="0" lang="pt-BR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93.000.000,00</a:t>
                      </a:r>
                      <a:endParaRPr lang="pt-BR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9501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452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11760" y="2924944"/>
            <a:ext cx="4330824" cy="1143000"/>
          </a:xfrm>
        </p:spPr>
        <p:txBody>
          <a:bodyPr>
            <a:normAutofit/>
          </a:bodyPr>
          <a:lstStyle/>
          <a:p>
            <a:r>
              <a:rPr lang="pt-BR" sz="7200" dirty="0"/>
              <a:t>DESPESAS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7940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776972" y="29000"/>
            <a:ext cx="3816424" cy="504056"/>
          </a:xfrm>
        </p:spPr>
        <p:txBody>
          <a:bodyPr>
            <a:noAutofit/>
          </a:bodyPr>
          <a:lstStyle/>
          <a:p>
            <a:r>
              <a:rPr lang="pt-B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DESPESAS POR ORGÃOS</a:t>
            </a:r>
            <a:endParaRPr lang="pt-BR" sz="20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767648"/>
              </p:ext>
            </p:extLst>
          </p:nvPr>
        </p:nvGraphicFramePr>
        <p:xfrm>
          <a:off x="1336812" y="699169"/>
          <a:ext cx="6696744" cy="6128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4118">
                  <a:extLst>
                    <a:ext uri="{9D8B030D-6E8A-4147-A177-3AD203B41FA5}">
                      <a16:colId xmlns:a16="http://schemas.microsoft.com/office/drawing/2014/main" val="2234695373"/>
                    </a:ext>
                  </a:extLst>
                </a:gridCol>
                <a:gridCol w="2562626">
                  <a:extLst>
                    <a:ext uri="{9D8B030D-6E8A-4147-A177-3AD203B41FA5}">
                      <a16:colId xmlns:a16="http://schemas.microsoft.com/office/drawing/2014/main" val="1919412018"/>
                    </a:ext>
                  </a:extLst>
                </a:gridCol>
              </a:tblGrid>
              <a:tr h="270387">
                <a:tc>
                  <a:txBody>
                    <a:bodyPr/>
                    <a:lstStyle/>
                    <a:p>
                      <a:r>
                        <a:rPr lang="pt-BR" sz="1100" dirty="0"/>
                        <a:t>Órgãos</a:t>
                      </a:r>
                      <a:r>
                        <a:rPr lang="pt-BR" sz="1100" baseline="0" dirty="0"/>
                        <a:t>  Municipais</a:t>
                      </a:r>
                      <a:endParaRPr lang="pt-B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100" dirty="0"/>
                        <a:t>Valor (R$)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647217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Câmara</a:t>
                      </a:r>
                      <a:r>
                        <a:rPr lang="pt-BR" sz="1200" baseline="0" dirty="0"/>
                        <a:t> Municipal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3.600.000,00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824279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Gabinete do Prefeito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1.074.000,00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771713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Assessoria</a:t>
                      </a:r>
                      <a:r>
                        <a:rPr lang="pt-BR" sz="1200" baseline="0" dirty="0"/>
                        <a:t> Jurídica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748.200,00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9547349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Controladoria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268.000,00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623972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Assessoria</a:t>
                      </a:r>
                      <a:r>
                        <a:rPr lang="pt-BR" sz="1200" baseline="0" dirty="0"/>
                        <a:t> Especial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345.600,00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1696326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 Municipal de Saúde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24.224.205,66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1216127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 Educação</a:t>
                      </a:r>
                      <a:r>
                        <a:rPr lang="pt-BR" sz="1200" baseline="0" dirty="0"/>
                        <a:t> Esporte e Lazer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26.257.050,00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541438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 Infra</a:t>
                      </a:r>
                      <a:r>
                        <a:rPr lang="pt-BR" sz="1200" baseline="0" dirty="0"/>
                        <a:t> Estrutura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16.355.135,07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2681051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</a:t>
                      </a:r>
                      <a:r>
                        <a:rPr lang="pt-BR" sz="1200" baseline="0" dirty="0"/>
                        <a:t> </a:t>
                      </a:r>
                      <a:r>
                        <a:rPr lang="pt-BR" sz="1200" baseline="0" dirty="0" err="1"/>
                        <a:t>Plan</a:t>
                      </a:r>
                      <a:r>
                        <a:rPr lang="pt-BR" sz="1200" baseline="0" dirty="0"/>
                        <a:t>. Gestão e Finanças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9.956.009,80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051841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 Des.</a:t>
                      </a:r>
                      <a:r>
                        <a:rPr lang="pt-BR" sz="1200" baseline="0" dirty="0"/>
                        <a:t> Social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312.000,00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3462714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 Des.</a:t>
                      </a:r>
                      <a:r>
                        <a:rPr lang="pt-BR" sz="1200" baseline="0" dirty="0"/>
                        <a:t> Econômico Sustentável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2.134.402,60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677003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</a:t>
                      </a:r>
                      <a:r>
                        <a:rPr lang="pt-BR" sz="1200" baseline="0" dirty="0"/>
                        <a:t> Mun. Assistência Social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2.421.000,00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5765408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</a:t>
                      </a:r>
                      <a:r>
                        <a:rPr lang="pt-BR" sz="1200" baseline="0" dirty="0"/>
                        <a:t> Mun. de Turismo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156.000,00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8583111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</a:t>
                      </a:r>
                      <a:r>
                        <a:rPr lang="pt-BR" sz="1200" baseline="0" dirty="0"/>
                        <a:t> Mun. Patrimônio Cultural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123.000,00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185947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</a:t>
                      </a:r>
                      <a:r>
                        <a:rPr lang="pt-BR" sz="1200" baseline="0" dirty="0"/>
                        <a:t> Mun. Esporte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281867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 Mun.</a:t>
                      </a:r>
                      <a:r>
                        <a:rPr lang="pt-BR" sz="1200" baseline="0" dirty="0"/>
                        <a:t> Meio Ambiente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546.000,00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0893443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Adm. Regional</a:t>
                      </a:r>
                      <a:r>
                        <a:rPr lang="pt-BR" sz="1200" baseline="0" dirty="0"/>
                        <a:t> Escarpas do Lago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6913549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Sec.</a:t>
                      </a:r>
                      <a:r>
                        <a:rPr lang="pt-BR" sz="1200" baseline="0" dirty="0"/>
                        <a:t> Municipal de Turismo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4.032.396,87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109001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Fundo</a:t>
                      </a:r>
                      <a:r>
                        <a:rPr lang="pt-BR" sz="1200" baseline="0" dirty="0"/>
                        <a:t> Municipal de Saneamento Básico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401.000,00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2494692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TOTAL GERAL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93.000.000,00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306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66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title"/>
          </p:nvPr>
        </p:nvSpPr>
        <p:spPr>
          <a:xfrm>
            <a:off x="827583" y="188640"/>
            <a:ext cx="7344816" cy="650336"/>
          </a:xfrm>
        </p:spPr>
        <p:txBody>
          <a:bodyPr>
            <a:noAutofit/>
          </a:bodyPr>
          <a:lstStyle/>
          <a:p>
            <a:r>
              <a:rPr lang="pt-B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Despesas por Função de Governo</a:t>
            </a:r>
            <a:r>
              <a:rPr lang="pt-BR" sz="3600" dirty="0"/>
              <a:t>	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1611203"/>
              </p:ext>
            </p:extLst>
          </p:nvPr>
        </p:nvGraphicFramePr>
        <p:xfrm>
          <a:off x="2131020" y="980728"/>
          <a:ext cx="4881959" cy="5500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4996">
                  <a:extLst>
                    <a:ext uri="{9D8B030D-6E8A-4147-A177-3AD203B41FA5}">
                      <a16:colId xmlns:a16="http://schemas.microsoft.com/office/drawing/2014/main" val="3672281519"/>
                    </a:ext>
                  </a:extLst>
                </a:gridCol>
                <a:gridCol w="2296963">
                  <a:extLst>
                    <a:ext uri="{9D8B030D-6E8A-4147-A177-3AD203B41FA5}">
                      <a16:colId xmlns:a16="http://schemas.microsoft.com/office/drawing/2014/main" val="3824632838"/>
                    </a:ext>
                  </a:extLst>
                </a:gridCol>
              </a:tblGrid>
              <a:tr h="251555">
                <a:tc>
                  <a:txBody>
                    <a:bodyPr/>
                    <a:lstStyle/>
                    <a:p>
                      <a:r>
                        <a:rPr lang="pt-BR" sz="1100" dirty="0"/>
                        <a:t>Função de Governo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100" dirty="0"/>
                        <a:t>Valor (R$)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774846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Legislativa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3.600.000,00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6270024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Ad</a:t>
                      </a:r>
                      <a:r>
                        <a:rPr lang="pt-BR" sz="1200" baseline="0" dirty="0"/>
                        <a:t>ministração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10.476.161,21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6562496"/>
                  </a:ext>
                </a:extLst>
              </a:tr>
              <a:tr h="292358">
                <a:tc>
                  <a:txBody>
                    <a:bodyPr/>
                    <a:lstStyle/>
                    <a:p>
                      <a:r>
                        <a:rPr lang="pt-BR" sz="1200" dirty="0"/>
                        <a:t>Segurança Pública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192.000,00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3135674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Assistência Social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2.900.000,00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755372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Saúde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24.201.505,66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2983574"/>
                  </a:ext>
                </a:extLst>
              </a:tr>
              <a:tr h="385942">
                <a:tc>
                  <a:txBody>
                    <a:bodyPr/>
                    <a:lstStyle/>
                    <a:p>
                      <a:r>
                        <a:rPr lang="pt-BR" sz="1200" dirty="0"/>
                        <a:t>Educação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24.789.050,00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8350536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Cultura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1.974.500,00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631961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Urbanismo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11.896.783,66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790700"/>
                  </a:ext>
                </a:extLst>
              </a:tr>
              <a:tr h="313312">
                <a:tc>
                  <a:txBody>
                    <a:bodyPr/>
                    <a:lstStyle/>
                    <a:p>
                      <a:r>
                        <a:rPr lang="pt-BR" sz="1200" dirty="0"/>
                        <a:t>Saneamento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138.815,60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054284"/>
                  </a:ext>
                </a:extLst>
              </a:tr>
              <a:tr h="266352">
                <a:tc>
                  <a:txBody>
                    <a:bodyPr/>
                    <a:lstStyle/>
                    <a:p>
                      <a:r>
                        <a:rPr lang="pt-BR" sz="1200" dirty="0"/>
                        <a:t>Gestão</a:t>
                      </a:r>
                      <a:r>
                        <a:rPr lang="pt-BR" sz="1200" baseline="0" dirty="0"/>
                        <a:t> Ambiental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1.474.700,00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6135451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Agricultura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1.042.587,00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1643656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Comércio e Serviços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2.275.896,87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5154115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Transporte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3.161.000,00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4224476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Desporto</a:t>
                      </a:r>
                      <a:r>
                        <a:rPr lang="pt-BR" sz="1200" baseline="0" dirty="0"/>
                        <a:t> e Lazer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1.526.000,00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740082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Encargos</a:t>
                      </a:r>
                      <a:r>
                        <a:rPr lang="pt-BR" sz="1200" baseline="0" dirty="0"/>
                        <a:t> Especiais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3.240.000,00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905703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dirty="0"/>
                        <a:t>Reservas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111.000,00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1996001"/>
                  </a:ext>
                </a:extLst>
              </a:tr>
              <a:tr h="332845">
                <a:tc>
                  <a:txBody>
                    <a:bodyPr/>
                    <a:lstStyle/>
                    <a:p>
                      <a:r>
                        <a:rPr lang="pt-BR" sz="1200" b="1" dirty="0"/>
                        <a:t>TOTAL</a:t>
                      </a:r>
                      <a:r>
                        <a:rPr lang="pt-BR" sz="1200" b="1" baseline="0" dirty="0"/>
                        <a:t> GERAL</a:t>
                      </a:r>
                      <a:endParaRPr lang="pt-B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pt-B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93.000.000,00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44726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3410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166109"/>
              </p:ext>
            </p:extLst>
          </p:nvPr>
        </p:nvGraphicFramePr>
        <p:xfrm>
          <a:off x="1128056" y="1558229"/>
          <a:ext cx="6696744" cy="1171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958">
                  <a:extLst>
                    <a:ext uri="{9D8B030D-6E8A-4147-A177-3AD203B41FA5}">
                      <a16:colId xmlns:a16="http://schemas.microsoft.com/office/drawing/2014/main" val="2615411134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1006382475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880187867"/>
                    </a:ext>
                  </a:extLst>
                </a:gridCol>
              </a:tblGrid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ORGÃ0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</a:t>
                      </a:r>
                      <a:r>
                        <a:rPr lang="pt-BR" sz="1200" baseline="0" dirty="0"/>
                        <a:t> PREVISTO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 MÁXIMO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029779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LEGISLATIVO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1,52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6,00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459797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EXECUTIVO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44,52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54,00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3620006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TOTAL</a:t>
                      </a:r>
                      <a:r>
                        <a:rPr lang="pt-BR" sz="1200" baseline="0" dirty="0"/>
                        <a:t> MUNICÍPIO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/>
                        <a:t>46,04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60,00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6867846"/>
                  </a:ext>
                </a:extLst>
              </a:tr>
            </a:tbl>
          </a:graphicData>
        </a:graphic>
      </p:graphicFrame>
      <p:sp>
        <p:nvSpPr>
          <p:cNvPr id="7" name="Título 1"/>
          <p:cNvSpPr txBox="1">
            <a:spLocks/>
          </p:cNvSpPr>
          <p:nvPr/>
        </p:nvSpPr>
        <p:spPr>
          <a:xfrm>
            <a:off x="611560" y="939912"/>
            <a:ext cx="8305800" cy="28803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000" b="1" dirty="0"/>
              <a:t>LIMITE GASTOS COM PESSOAL</a:t>
            </a: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306760" y="3448206"/>
            <a:ext cx="8305800" cy="28803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000" b="1" dirty="0"/>
              <a:t>SAÚDE	</a:t>
            </a:r>
          </a:p>
        </p:txBody>
      </p:sp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2966907"/>
              </p:ext>
            </p:extLst>
          </p:nvPr>
        </p:nvGraphicFramePr>
        <p:xfrm>
          <a:off x="1111288" y="3899342"/>
          <a:ext cx="6696744" cy="585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958">
                  <a:extLst>
                    <a:ext uri="{9D8B030D-6E8A-4147-A177-3AD203B41FA5}">
                      <a16:colId xmlns:a16="http://schemas.microsoft.com/office/drawing/2014/main" val="2645352682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1602576879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3198622156"/>
                    </a:ext>
                  </a:extLst>
                </a:gridCol>
              </a:tblGrid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SAUDE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</a:t>
                      </a:r>
                      <a:r>
                        <a:rPr lang="pt-BR" sz="1200" baseline="0" dirty="0"/>
                        <a:t> PREVISTO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</a:t>
                      </a:r>
                      <a:r>
                        <a:rPr lang="pt-BR" sz="1200" baseline="0" dirty="0"/>
                        <a:t> MÍNIMO EXIGIDO</a:t>
                      </a:r>
                      <a:endParaRPr lang="pt-B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716216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Saúde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27,23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15,00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242126"/>
                  </a:ext>
                </a:extLst>
              </a:tr>
            </a:tbl>
          </a:graphicData>
        </a:graphic>
      </p:graphicFrame>
      <p:sp>
        <p:nvSpPr>
          <p:cNvPr id="14" name="Título 1"/>
          <p:cNvSpPr txBox="1">
            <a:spLocks/>
          </p:cNvSpPr>
          <p:nvPr/>
        </p:nvSpPr>
        <p:spPr>
          <a:xfrm>
            <a:off x="323528" y="4750106"/>
            <a:ext cx="8305800" cy="288032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000" b="1" dirty="0"/>
              <a:t>ENSINO	</a:t>
            </a:r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15834"/>
              </p:ext>
            </p:extLst>
          </p:nvPr>
        </p:nvGraphicFramePr>
        <p:xfrm>
          <a:off x="1111288" y="5195144"/>
          <a:ext cx="6696744" cy="585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958">
                  <a:extLst>
                    <a:ext uri="{9D8B030D-6E8A-4147-A177-3AD203B41FA5}">
                      <a16:colId xmlns:a16="http://schemas.microsoft.com/office/drawing/2014/main" val="2441793794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1925835752"/>
                    </a:ext>
                  </a:extLst>
                </a:gridCol>
                <a:gridCol w="1853393">
                  <a:extLst>
                    <a:ext uri="{9D8B030D-6E8A-4147-A177-3AD203B41FA5}">
                      <a16:colId xmlns:a16="http://schemas.microsoft.com/office/drawing/2014/main" val="1530250455"/>
                    </a:ext>
                  </a:extLst>
                </a:gridCol>
              </a:tblGrid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ENSINO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</a:t>
                      </a:r>
                      <a:r>
                        <a:rPr lang="pt-BR" sz="1200" baseline="0" dirty="0"/>
                        <a:t> PREVISTO</a:t>
                      </a:r>
                      <a:endParaRPr lang="pt-B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%</a:t>
                      </a:r>
                      <a:r>
                        <a:rPr lang="pt-BR" sz="1200" baseline="0" dirty="0"/>
                        <a:t> MÍNIMO EXIGIDO</a:t>
                      </a:r>
                      <a:endParaRPr lang="pt-B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2005469"/>
                  </a:ext>
                </a:extLst>
              </a:tr>
              <a:tr h="292919">
                <a:tc>
                  <a:txBody>
                    <a:bodyPr/>
                    <a:lstStyle/>
                    <a:p>
                      <a:r>
                        <a:rPr lang="pt-BR" sz="1200" dirty="0"/>
                        <a:t>Ensino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26,33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200" dirty="0"/>
                        <a:t>25,00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2882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4905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305800" cy="506320"/>
          </a:xfrm>
        </p:spPr>
        <p:txBody>
          <a:bodyPr>
            <a:noAutofit/>
          </a:bodyPr>
          <a:lstStyle/>
          <a:p>
            <a:pPr algn="ctr"/>
            <a:r>
              <a:rPr lang="pt-BR" sz="5400" dirty="0"/>
              <a:t>Obrigado a todos.</a:t>
            </a:r>
            <a:endParaRPr lang="pt-BR" sz="6000" dirty="0"/>
          </a:p>
        </p:txBody>
      </p:sp>
      <p:sp>
        <p:nvSpPr>
          <p:cNvPr id="6" name="Retângulo 5"/>
          <p:cNvSpPr/>
          <p:nvPr/>
        </p:nvSpPr>
        <p:spPr>
          <a:xfrm>
            <a:off x="2190428" y="3356992"/>
            <a:ext cx="48298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t-BR" sz="3200" b="1" dirty="0"/>
              <a:t>GENEILSON LUIZ SOARES</a:t>
            </a:r>
          </a:p>
          <a:p>
            <a:pPr algn="ctr">
              <a:lnSpc>
                <a:spcPct val="120000"/>
              </a:lnSpc>
            </a:pPr>
            <a:r>
              <a:rPr lang="pt-BR" b="1" dirty="0">
                <a:solidFill>
                  <a:schemeClr val="accent2">
                    <a:lumMod val="75000"/>
                  </a:schemeClr>
                </a:solidFill>
              </a:rPr>
              <a:t>CRC: MG-065476</a:t>
            </a:r>
          </a:p>
        </p:txBody>
      </p:sp>
    </p:spTree>
    <p:extLst>
      <p:ext uri="{BB962C8B-B14F-4D97-AF65-F5344CB8AC3E}">
        <p14:creationId xmlns:p14="http://schemas.microsoft.com/office/powerpoint/2010/main" val="8855950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5497</TotalTime>
  <Words>476</Words>
  <Application>Microsoft Office PowerPoint</Application>
  <PresentationFormat>Apresentação na tela (4:3)</PresentationFormat>
  <Paragraphs>167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Times New Roman</vt:lpstr>
      <vt:lpstr>Wingdings</vt:lpstr>
      <vt:lpstr>Wingdings 2</vt:lpstr>
      <vt:lpstr>Fluxo</vt:lpstr>
      <vt:lpstr>PREFEITURA MUNICIPAL DE CAPITÓLIO</vt:lpstr>
      <vt:lpstr>AUDIÊNCIA PÚBLICA </vt:lpstr>
      <vt:lpstr>FUNDAMENTAÇÃO LEGAL</vt:lpstr>
      <vt:lpstr>CICLO ORÇAMENTÁRIO</vt:lpstr>
      <vt:lpstr>LEI ORÇAMENTÁRIA ANUAL</vt:lpstr>
      <vt:lpstr>LEI ORÇAMENTÁRIA ANUAL</vt:lpstr>
      <vt:lpstr>RECEITAS</vt:lpstr>
      <vt:lpstr>RECEITAS ESTIMADAS 2026</vt:lpstr>
      <vt:lpstr>DESPESAS</vt:lpstr>
      <vt:lpstr>DESPESAS POR ORGÃOS</vt:lpstr>
      <vt:lpstr>Despesas por Função de Governo </vt:lpstr>
      <vt:lpstr>Apresentação do PowerPoint</vt:lpstr>
      <vt:lpstr>Obrigado a todos.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PREFEITURA MUNICIPAL DE CAPITÓLIO</dc:title>
  <dc:creator>win7</dc:creator>
  <cp:lastModifiedBy>assessorialegislativa@capitolio.mg.leg.br</cp:lastModifiedBy>
  <cp:revision>317</cp:revision>
  <cp:lastPrinted>2022-11-09T17:19:56Z</cp:lastPrinted>
  <dcterms:created xsi:type="dcterms:W3CDTF">2013-05-29T11:10:55Z</dcterms:created>
  <dcterms:modified xsi:type="dcterms:W3CDTF">2025-11-27T12:39:29Z</dcterms:modified>
</cp:coreProperties>
</file>