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72" r:id="rId9"/>
    <p:sldId id="266" r:id="rId10"/>
    <p:sldId id="257" r:id="rId11"/>
    <p:sldId id="271" r:id="rId12"/>
    <p:sldId id="267" r:id="rId13"/>
    <p:sldId id="273" r:id="rId14"/>
    <p:sldId id="268" r:id="rId15"/>
    <p:sldId id="270" r:id="rId16"/>
    <p:sldId id="269" r:id="rId17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5555"/>
    <a:srgbClr val="FFB9B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Até o 1° Quadrimestre 2024 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Plan1!$A$2:$A$4</c:f>
              <c:strCache>
                <c:ptCount val="3"/>
                <c:pt idx="0">
                  <c:v>Receitas Primárias </c:v>
                </c:pt>
                <c:pt idx="1">
                  <c:v>Despesas Primárias </c:v>
                </c:pt>
                <c:pt idx="2">
                  <c:v>Resultado Primário </c:v>
                </c:pt>
              </c:strCache>
            </c:strRef>
          </c:cat>
          <c:val>
            <c:numRef>
              <c:f>Plan1!$B$2:$B$4</c:f>
              <c:numCache>
                <c:formatCode>#,##0.00</c:formatCode>
                <c:ptCount val="3"/>
                <c:pt idx="0">
                  <c:v>21976754.670000006</c:v>
                </c:pt>
                <c:pt idx="1">
                  <c:v>19396430.260000002</c:v>
                </c:pt>
                <c:pt idx="2">
                  <c:v>2580324.4099999997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Até o 1° Quadrimestre 2025</c:v>
                </c:pt>
              </c:strCache>
            </c:strRef>
          </c:tx>
          <c:cat>
            <c:strRef>
              <c:f>Plan1!$A$2:$A$4</c:f>
              <c:strCache>
                <c:ptCount val="3"/>
                <c:pt idx="0">
                  <c:v>Receitas Primárias </c:v>
                </c:pt>
                <c:pt idx="1">
                  <c:v>Despesas Primárias </c:v>
                </c:pt>
                <c:pt idx="2">
                  <c:v>Resultado Primário </c:v>
                </c:pt>
              </c:strCache>
            </c:strRef>
          </c:cat>
          <c:val>
            <c:numRef>
              <c:f>Plan1!$C$2:$C$4</c:f>
              <c:numCache>
                <c:formatCode>#,##0.00</c:formatCode>
                <c:ptCount val="3"/>
                <c:pt idx="0">
                  <c:v>22315904.370000001</c:v>
                </c:pt>
                <c:pt idx="1">
                  <c:v>19610344.350000001</c:v>
                </c:pt>
                <c:pt idx="2">
                  <c:v>2705560.02</c:v>
                </c:pt>
              </c:numCache>
            </c:numRef>
          </c:val>
        </c:ser>
        <c:dLbls/>
        <c:axId val="172795008"/>
        <c:axId val="172796544"/>
      </c:barChart>
      <c:catAx>
        <c:axId val="172795008"/>
        <c:scaling>
          <c:orientation val="minMax"/>
        </c:scaling>
        <c:axPos val="b"/>
        <c:majorTickMark val="none"/>
        <c:tickLblPos val="nextTo"/>
        <c:crossAx val="172796544"/>
        <c:auto val="1"/>
        <c:lblAlgn val="ctr"/>
        <c:lblOffset val="100"/>
      </c:catAx>
      <c:valAx>
        <c:axId val="17279654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72795008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>
        <c:manualLayout>
          <c:layoutTarget val="inner"/>
          <c:xMode val="edge"/>
          <c:yMode val="edge"/>
          <c:x val="0.2384503499562555"/>
          <c:y val="0.14409684745544765"/>
          <c:w val="0.6355118110236222"/>
          <c:h val="0.62367831995091438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Desp. Com Pessoal</c:v>
                </c:pt>
              </c:strCache>
            </c:strRef>
          </c:tx>
          <c:spPr>
            <a:solidFill>
              <a:srgbClr val="00B050"/>
            </a:solidFill>
          </c:spPr>
          <c:cat>
            <c:numRef>
              <c:f>Plan1!$A$2:$A$13</c:f>
              <c:numCache>
                <c:formatCode>mmm/yy</c:formatCode>
                <c:ptCount val="12"/>
                <c:pt idx="0">
                  <c:v>45413</c:v>
                </c:pt>
                <c:pt idx="1">
                  <c:v>45444</c:v>
                </c:pt>
                <c:pt idx="2">
                  <c:v>45474</c:v>
                </c:pt>
                <c:pt idx="3">
                  <c:v>45505</c:v>
                </c:pt>
                <c:pt idx="4">
                  <c:v>45536</c:v>
                </c:pt>
                <c:pt idx="5">
                  <c:v>45566</c:v>
                </c:pt>
                <c:pt idx="6">
                  <c:v>45597</c:v>
                </c:pt>
                <c:pt idx="7">
                  <c:v>45627</c:v>
                </c:pt>
                <c:pt idx="8">
                  <c:v>45658</c:v>
                </c:pt>
                <c:pt idx="9">
                  <c:v>45689</c:v>
                </c:pt>
                <c:pt idx="10">
                  <c:v>45717</c:v>
                </c:pt>
                <c:pt idx="11">
                  <c:v>45748</c:v>
                </c:pt>
              </c:numCache>
            </c:numRef>
          </c:cat>
          <c:val>
            <c:numRef>
              <c:f>Plan1!$B$2:$B$13</c:f>
              <c:numCache>
                <c:formatCode>_-"R$"\ * #,##0.00_-;\-"R$"\ * #,##0.00_-;_-"R$"\ * "-"??_-;_-@_-</c:formatCode>
                <c:ptCount val="12"/>
                <c:pt idx="0">
                  <c:v>2161197.5299999998</c:v>
                </c:pt>
                <c:pt idx="1">
                  <c:v>2115456.96</c:v>
                </c:pt>
                <c:pt idx="2">
                  <c:v>2403748.2200000002</c:v>
                </c:pt>
                <c:pt idx="3">
                  <c:v>2072677.34</c:v>
                </c:pt>
                <c:pt idx="4">
                  <c:v>2063845.5</c:v>
                </c:pt>
                <c:pt idx="5" formatCode="#,##0.00">
                  <c:v>2056659.26</c:v>
                </c:pt>
                <c:pt idx="6" formatCode="#,##0.00">
                  <c:v>2024284.4</c:v>
                </c:pt>
                <c:pt idx="7" formatCode="#,##0.00">
                  <c:v>3378089.72</c:v>
                </c:pt>
                <c:pt idx="8" formatCode="#,##0.00">
                  <c:v>2110977.6</c:v>
                </c:pt>
                <c:pt idx="9" formatCode="#,##0.00">
                  <c:v>2238202.3699999996</c:v>
                </c:pt>
                <c:pt idx="10" formatCode="#,##0.00">
                  <c:v>2361633.2799999998</c:v>
                </c:pt>
                <c:pt idx="11" formatCode="#,##0.00">
                  <c:v>2290872.7200000002</c:v>
                </c:pt>
              </c:numCache>
            </c:numRef>
          </c:val>
        </c:ser>
        <c:axId val="96953472"/>
        <c:axId val="96955008"/>
      </c:barChart>
      <c:dateAx>
        <c:axId val="96953472"/>
        <c:scaling>
          <c:orientation val="minMax"/>
        </c:scaling>
        <c:axPos val="b"/>
        <c:numFmt formatCode="mmm/yy" sourceLinked="1"/>
        <c:tickLblPos val="nextTo"/>
        <c:crossAx val="96955008"/>
        <c:crosses val="autoZero"/>
        <c:auto val="1"/>
        <c:lblOffset val="100"/>
      </c:dateAx>
      <c:valAx>
        <c:axId val="96955008"/>
        <c:scaling>
          <c:orientation val="minMax"/>
        </c:scaling>
        <c:axPos val="l"/>
        <c:majorGridlines/>
        <c:numFmt formatCode="_-&quot;R$&quot;\ * #,##0.00_-;\-&quot;R$&quot;\ * #,##0.00_-;_-&quot;R$&quot;\ * &quot;-&quot;??_-;_-@_-" sourceLinked="1"/>
        <c:tickLblPos val="nextTo"/>
        <c:crossAx val="96953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507327209098872"/>
          <c:y val="2.8039115653397936E-2"/>
          <c:w val="0.25103783902012244"/>
          <c:h val="7.7881988871760552E-2"/>
        </c:manualLayout>
      </c:layout>
    </c:legend>
    <c:plotVisOnly val="1"/>
  </c:chart>
  <c:txPr>
    <a:bodyPr/>
    <a:lstStyle/>
    <a:p>
      <a:pPr>
        <a:defRPr sz="1800"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Até Abril/2024 </c:v>
                </c:pt>
              </c:strCache>
            </c:strRef>
          </c:tx>
          <c:spPr>
            <a:solidFill>
              <a:srgbClr val="00B050"/>
            </a:solidFill>
          </c:spPr>
          <c:dLbls>
            <c:dLbl>
              <c:idx val="3"/>
              <c:layout>
                <c:manualLayout>
                  <c:x val="0"/>
                  <c:y val="8.4180979826834652E-3"/>
                </c:manualLayout>
              </c:layout>
              <c:showVal val="1"/>
            </c:dLbl>
            <c:showVal val="1"/>
          </c:dLbls>
          <c:cat>
            <c:strRef>
              <c:f>Plan1!$A$2:$A$5</c:f>
              <c:strCache>
                <c:ptCount val="4"/>
                <c:pt idx="0">
                  <c:v>Dívida Consolidada </c:v>
                </c:pt>
                <c:pt idx="1">
                  <c:v>Deduções </c:v>
                </c:pt>
                <c:pt idx="2">
                  <c:v>Dívida Consolidada Liquida </c:v>
                </c:pt>
                <c:pt idx="3">
                  <c:v>(%) Em Relação da RCL (Limite máximo de 120%) </c:v>
                </c:pt>
              </c:strCache>
            </c:strRef>
          </c:cat>
          <c:val>
            <c:numRef>
              <c:f>Plan1!$B$2:$B$5</c:f>
              <c:numCache>
                <c:formatCode>#,##0.00</c:formatCode>
                <c:ptCount val="4"/>
                <c:pt idx="0">
                  <c:v>4426435.08</c:v>
                </c:pt>
                <c:pt idx="1">
                  <c:v>556784.18999999971</c:v>
                </c:pt>
                <c:pt idx="2">
                  <c:v>3869650.8899999997</c:v>
                </c:pt>
                <c:pt idx="3" formatCode="0.00%">
                  <c:v>6.6699999999999995E-2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Até Abril/2025 </c:v>
                </c:pt>
              </c:strCache>
            </c:strRef>
          </c:tx>
          <c:dLbls>
            <c:dLbl>
              <c:idx val="1"/>
              <c:layout>
                <c:manualLayout>
                  <c:x val="-5.590411776493391E-17"/>
                  <c:y val="1.1224130643577957E-2"/>
                </c:manualLayout>
              </c:layout>
              <c:showVal val="1"/>
            </c:dLbl>
            <c:dLbl>
              <c:idx val="3"/>
              <c:layout>
                <c:manualLayout>
                  <c:x val="1.219740296161599E-2"/>
                  <c:y val="8.4180979826834652E-3"/>
                </c:manualLayout>
              </c:layout>
              <c:showVal val="1"/>
            </c:dLbl>
            <c:showVal val="1"/>
          </c:dLbls>
          <c:cat>
            <c:strRef>
              <c:f>Plan1!$A$2:$A$5</c:f>
              <c:strCache>
                <c:ptCount val="4"/>
                <c:pt idx="0">
                  <c:v>Dívida Consolidada </c:v>
                </c:pt>
                <c:pt idx="1">
                  <c:v>Deduções </c:v>
                </c:pt>
                <c:pt idx="2">
                  <c:v>Dívida Consolidada Liquida </c:v>
                </c:pt>
                <c:pt idx="3">
                  <c:v>(%) Em Relação da RCL (Limite máximo de 120%) </c:v>
                </c:pt>
              </c:strCache>
            </c:strRef>
          </c:cat>
          <c:val>
            <c:numRef>
              <c:f>Plan1!$C$2:$C$5</c:f>
              <c:numCache>
                <c:formatCode>#,##0.00</c:formatCode>
                <c:ptCount val="4"/>
                <c:pt idx="0">
                  <c:v>13064540.83</c:v>
                </c:pt>
                <c:pt idx="1">
                  <c:v>-375828.01</c:v>
                </c:pt>
                <c:pt idx="2">
                  <c:v>13440368.84</c:v>
                </c:pt>
                <c:pt idx="3" formatCode="0.00%">
                  <c:v>0.22189999999999999</c:v>
                </c:pt>
              </c:numCache>
            </c:numRef>
          </c:val>
        </c:ser>
        <c:dLbls>
          <c:showVal val="1"/>
        </c:dLbls>
        <c:gapWidth val="75"/>
        <c:axId val="166323712"/>
        <c:axId val="166340096"/>
      </c:barChart>
      <c:catAx>
        <c:axId val="166323712"/>
        <c:scaling>
          <c:orientation val="minMax"/>
        </c:scaling>
        <c:axPos val="b"/>
        <c:majorTickMark val="none"/>
        <c:tickLblPos val="nextTo"/>
        <c:crossAx val="166340096"/>
        <c:crosses val="autoZero"/>
        <c:auto val="1"/>
        <c:lblAlgn val="ctr"/>
        <c:lblOffset val="100"/>
      </c:catAx>
      <c:valAx>
        <c:axId val="166340096"/>
        <c:scaling>
          <c:orientation val="minMax"/>
        </c:scaling>
        <c:axPos val="l"/>
        <c:numFmt formatCode="#,##0.00" sourceLinked="1"/>
        <c:majorTickMark val="none"/>
        <c:tickLblPos val="nextTo"/>
        <c:crossAx val="166323712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pt-BR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86369-2408-482F-BD68-BD0E7BAE1344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B935C-71F3-446D-B21B-5ADB806E4A5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B935C-71F3-446D-B21B-5ADB806E4A59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9AFF-32D8-4CF3-B653-8C039927E018}" type="datetimeFigureOut">
              <a:rPr lang="pt-BR" smtClean="0"/>
              <a:pPr/>
              <a:t>20/05/2025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762B4-A34D-4FF9-8F0C-9608D1F1BA4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5786" y="357166"/>
            <a:ext cx="7772400" cy="1470025"/>
          </a:xfrm>
        </p:spPr>
        <p:txBody>
          <a:bodyPr/>
          <a:lstStyle/>
          <a:p>
            <a:r>
              <a:rPr lang="pt-BR" dirty="0" smtClean="0"/>
              <a:t>Prefeitura Municipal de Centenário do Sul - PR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71604" y="1928802"/>
            <a:ext cx="6400800" cy="1752600"/>
          </a:xfrm>
        </p:spPr>
        <p:txBody>
          <a:bodyPr/>
          <a:lstStyle/>
          <a:p>
            <a:r>
              <a:rPr lang="pt-BR" dirty="0" smtClean="0"/>
              <a:t>Audiência Pública – 1° Quadrimestre 2025</a:t>
            </a:r>
          </a:p>
        </p:txBody>
      </p:sp>
      <p:pic>
        <p:nvPicPr>
          <p:cNvPr id="1026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357562"/>
            <a:ext cx="2358122" cy="27097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Receitas</a:t>
            </a:r>
            <a:endParaRPr lang="pt-BR" dirty="0"/>
          </a:p>
        </p:txBody>
      </p:sp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714380" cy="820916"/>
          </a:xfrm>
          <a:prstGeom prst="rect">
            <a:avLst/>
          </a:prstGeom>
          <a:noFill/>
        </p:spPr>
      </p:pic>
      <p:graphicFrame>
        <p:nvGraphicFramePr>
          <p:cNvPr id="10" name="Espaço Reservado para Conteúdo 9"/>
          <p:cNvGraphicFramePr>
            <a:graphicFrameLocks noGrp="1"/>
          </p:cNvGraphicFramePr>
          <p:nvPr>
            <p:ph idx="1"/>
          </p:nvPr>
        </p:nvGraphicFramePr>
        <p:xfrm>
          <a:off x="500034" y="1357298"/>
          <a:ext cx="8229600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Receitas (Exceto</a:t>
                      </a:r>
                      <a:r>
                        <a:rPr lang="pt-BR" sz="1500" baseline="0" dirty="0" smtClean="0"/>
                        <a:t> Intra-Orçamentárias)</a:t>
                      </a:r>
                      <a:endParaRPr lang="pt-BR" sz="15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Até</a:t>
                      </a:r>
                      <a:r>
                        <a:rPr lang="pt-BR" sz="1500" baseline="0" dirty="0" smtClean="0"/>
                        <a:t> o 1° Quadrimestre 2024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Até</a:t>
                      </a:r>
                      <a:r>
                        <a:rPr lang="pt-BR" sz="1500" baseline="0" dirty="0" smtClean="0"/>
                        <a:t> o 1° Quadrimestre 2025</a:t>
                      </a:r>
                      <a:endParaRPr lang="pt-BR" sz="15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Variação</a:t>
                      </a:r>
                      <a:r>
                        <a:rPr lang="pt-BR" sz="1500" baseline="0" dirty="0" smtClean="0"/>
                        <a:t> (em % )</a:t>
                      </a:r>
                      <a:endParaRPr lang="pt-BR" sz="15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Receitas Correntes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20.814.802,86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21.507.534,82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+3,33%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 Tributária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4.065.767,03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3.196.952,19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-27,18%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Impostos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3.257.753,94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2.161.154,01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-50,74%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Taxas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808.013,09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1.035.798,18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+28,19%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Contribuições de Melhoria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0%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Contribuições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487.907,35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506.090,08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+3,73%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 Patrimonial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311.280,94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325.517,18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+4,57%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 Agropecuária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0%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 Industrial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0,00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0%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Receita de Serviços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78.106,99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9.751,45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-87,52%</a:t>
                      </a:r>
                      <a:endParaRPr lang="pt-BR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Outras Receitas</a:t>
                      </a:r>
                      <a:r>
                        <a:rPr lang="pt-BR" sz="1500" baseline="0" dirty="0" smtClean="0"/>
                        <a:t> Correntes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64.771,43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84.963,60</a:t>
                      </a:r>
                      <a:endParaRPr lang="pt-B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500" dirty="0" smtClean="0"/>
                        <a:t>+31,17%</a:t>
                      </a:r>
                      <a:endParaRPr lang="pt-BR" sz="15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711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Até o 1° Quadrimestre 2024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Até o 1° Quadrimestre</a:t>
                      </a:r>
                      <a:r>
                        <a:rPr lang="pt-BR" sz="1150" baseline="0" dirty="0" smtClean="0"/>
                        <a:t> 2025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Variação (</a:t>
                      </a:r>
                      <a:r>
                        <a:rPr lang="pt-BR" sz="1150" baseline="0" dirty="0" smtClean="0"/>
                        <a:t> em % )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r>
                        <a:rPr lang="pt-BR" sz="1150" baseline="0" dirty="0" smtClean="0"/>
                        <a:t> Correntes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15.806.969,12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17.384.260,32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+9,98%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FPM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6.494.527,78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6.915.962,91 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+6,49%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ITR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101.170,00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135.953,58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+34,38%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FPM 1%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0%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CIDE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8.761,18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8.886,01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+1,42%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Compensação</a:t>
                      </a:r>
                      <a:r>
                        <a:rPr lang="pt-BR" sz="1150" baseline="0" dirty="0" smtClean="0"/>
                        <a:t> Financeira</a:t>
                      </a:r>
                      <a:endParaRPr lang="pt-BR" sz="115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150.292,93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4.037,28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-97,31%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r>
                        <a:rPr lang="pt-BR" sz="1150" baseline="0" dirty="0" smtClean="0"/>
                        <a:t> do SUS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964.681,73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1.358.709,89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+40,85%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r>
                        <a:rPr lang="pt-BR" sz="1150" baseline="0" dirty="0" smtClean="0"/>
                        <a:t> do FNAS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32.635,84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28.605,39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-12,35%</a:t>
                      </a:r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 do</a:t>
                      </a:r>
                      <a:r>
                        <a:rPr lang="pt-BR" sz="1150" baseline="0" dirty="0" smtClean="0"/>
                        <a:t> FNDE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275.984,58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281.846,64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+2,12%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Outras transferências</a:t>
                      </a:r>
                      <a:r>
                        <a:rPr lang="pt-BR" sz="1150" baseline="0" dirty="0" smtClean="0"/>
                        <a:t> da União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17.912,56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19.132,56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+6,81%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ICMS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2.582.220,78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2.790.161,87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+8,05%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IPVA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926.979,35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935.355,30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+0,90%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IPI - Exportação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34.146,37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38.263,71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+12,06%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000" dirty="0" smtClean="0"/>
                        <a:t>Compensação Financeira</a:t>
                      </a:r>
                      <a:r>
                        <a:rPr lang="pt-BR" sz="1000" baseline="0" dirty="0" smtClean="0"/>
                        <a:t> dos Estados</a:t>
                      </a:r>
                      <a:endParaRPr lang="pt-B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94.937,27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14.037,28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-85,21%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err="1" smtClean="0"/>
                        <a:t>Transf</a:t>
                      </a:r>
                      <a:r>
                        <a:rPr lang="pt-BR" sz="1150" baseline="0" dirty="0" smtClean="0"/>
                        <a:t>. Estadual </a:t>
                      </a:r>
                      <a:r>
                        <a:rPr lang="pt-BR" sz="1150" baseline="0" dirty="0" err="1" smtClean="0"/>
                        <a:t>Prog</a:t>
                      </a:r>
                      <a:r>
                        <a:rPr lang="pt-BR" sz="1150" baseline="0" dirty="0" smtClean="0"/>
                        <a:t> de Saúde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239.757,13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247.786,40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+3,35%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err="1" smtClean="0"/>
                        <a:t>Transf</a:t>
                      </a:r>
                      <a:r>
                        <a:rPr lang="pt-BR" sz="1150" baseline="0" dirty="0" smtClean="0"/>
                        <a:t>. Est. </a:t>
                      </a:r>
                      <a:r>
                        <a:rPr lang="pt-BR" sz="1150" baseline="0" dirty="0" err="1" smtClean="0"/>
                        <a:t>Prog</a:t>
                      </a:r>
                      <a:r>
                        <a:rPr lang="pt-BR" sz="1150" baseline="0" dirty="0" smtClean="0"/>
                        <a:t> de </a:t>
                      </a:r>
                      <a:r>
                        <a:rPr lang="pt-BR" sz="1150" baseline="0" dirty="0" err="1" smtClean="0"/>
                        <a:t>Assist</a:t>
                      </a:r>
                      <a:r>
                        <a:rPr lang="pt-BR" sz="1150" baseline="0" dirty="0" smtClean="0"/>
                        <a:t>. Social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175.365,00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+100%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err="1" smtClean="0"/>
                        <a:t>Transf</a:t>
                      </a:r>
                      <a:r>
                        <a:rPr lang="pt-BR" sz="1150" baseline="0" dirty="0" smtClean="0"/>
                        <a:t>. Estadual </a:t>
                      </a:r>
                      <a:r>
                        <a:rPr lang="pt-BR" sz="1150" baseline="0" dirty="0" err="1" smtClean="0"/>
                        <a:t>Prog</a:t>
                      </a:r>
                      <a:r>
                        <a:rPr lang="pt-BR" sz="1150" baseline="0" dirty="0" smtClean="0"/>
                        <a:t> de Educação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79.969,35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83.168,10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+4%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r>
                        <a:rPr lang="pt-BR" sz="1150" baseline="0" dirty="0" smtClean="0"/>
                        <a:t> do FUNDEB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3.193.072,28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3.468.412,68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+8,62%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Convênios</a:t>
                      </a:r>
                      <a:r>
                        <a:rPr lang="pt-BR" sz="1150" baseline="0" dirty="0" smtClean="0"/>
                        <a:t> com a União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188.031,26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100.000,00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-46,82%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Convênios</a:t>
                      </a:r>
                      <a:r>
                        <a:rPr lang="pt-BR" sz="1150" baseline="0" dirty="0" smtClean="0"/>
                        <a:t> com o Estado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100.000,00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+100%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Demais</a:t>
                      </a:r>
                      <a:r>
                        <a:rPr lang="pt-BR" sz="1150" baseline="0" dirty="0" smtClean="0"/>
                        <a:t> Transferências Correntes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64.771,43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31.665,72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-51,11%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b="1" dirty="0" smtClean="0"/>
                        <a:t>Transferências de Capital</a:t>
                      </a:r>
                      <a:endParaRPr lang="pt-BR" sz="115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1.471.647,44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1.178.034,95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-19,95%</a:t>
                      </a:r>
                      <a:endParaRPr lang="pt-BR" sz="115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 – União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1.007.796,31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+100%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Transferências</a:t>
                      </a:r>
                      <a:r>
                        <a:rPr lang="pt-BR" sz="1150" baseline="0" dirty="0" smtClean="0"/>
                        <a:t> – Estado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1.219.336,64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105.000,00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-91,39%</a:t>
                      </a:r>
                      <a:endParaRPr lang="pt-BR" sz="1150" dirty="0"/>
                    </a:p>
                  </a:txBody>
                  <a:tcPr/>
                </a:tc>
              </a:tr>
              <a:tr h="195081">
                <a:tc>
                  <a:txBody>
                    <a:bodyPr/>
                    <a:lstStyle/>
                    <a:p>
                      <a:r>
                        <a:rPr lang="pt-BR" sz="1150" b="1" dirty="0" smtClean="0"/>
                        <a:t>Valor Total das Transferências</a:t>
                      </a:r>
                      <a:endParaRPr lang="pt-BR" sz="11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22.286.450,30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dirty="0" smtClean="0"/>
                        <a:t>22.685.569,77</a:t>
                      </a:r>
                      <a:endParaRPr lang="pt-BR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150" dirty="0" smtClean="0"/>
                        <a:t>+1,79%</a:t>
                      </a:r>
                      <a:endParaRPr lang="pt-BR" sz="115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939784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Operações de Crédito e Alienação de bens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Operação de Crédito/Alienação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2025</a:t>
                      </a:r>
                      <a:endParaRPr lang="pt-BR" dirty="0" smtClean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 em</a:t>
                      </a:r>
                      <a:r>
                        <a:rPr lang="pt-BR" baseline="0" dirty="0" smtClean="0"/>
                        <a:t> % 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Operação de Crédito/Alienação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242.527,23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65.238,64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-73,1%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Operação</a:t>
                      </a:r>
                      <a:r>
                        <a:rPr lang="pt-BR" baseline="0" dirty="0" smtClean="0"/>
                        <a:t> de Crédito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Alienação</a:t>
                      </a:r>
                      <a:r>
                        <a:rPr lang="pt-BR" baseline="0" dirty="0" smtClean="0"/>
                        <a:t> de Bens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242.527,23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65.238,64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-73,1%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00166" y="274638"/>
            <a:ext cx="7186634" cy="1011222"/>
          </a:xfrm>
        </p:spPr>
        <p:txBody>
          <a:bodyPr/>
          <a:lstStyle/>
          <a:p>
            <a:r>
              <a:rPr lang="pt-BR" dirty="0" smtClean="0"/>
              <a:t>Interferência Financeira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Interferência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2025</a:t>
                      </a:r>
                      <a:endParaRPr lang="pt-BR" dirty="0" smtClean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 em</a:t>
                      </a:r>
                      <a:r>
                        <a:rPr lang="pt-BR" baseline="0" dirty="0" smtClean="0"/>
                        <a:t> % 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r>
                        <a:rPr lang="pt-BR" baseline="0" dirty="0" smtClean="0"/>
                        <a:t> Repassado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675.000,00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834.002,69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+23,56%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Ao Poder Legislativo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675.000,00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834.002,69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+23,56%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Ao RPPS*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642910" y="4357694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 O Município de Centenário do Sul Não Possui Regime Próprio de Previdência Social</a:t>
            </a: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1011222"/>
          </a:xfrm>
        </p:spPr>
        <p:txBody>
          <a:bodyPr/>
          <a:lstStyle/>
          <a:p>
            <a:r>
              <a:rPr lang="pt-BR" dirty="0" smtClean="0"/>
              <a:t>Despesas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28596" y="1357298"/>
          <a:ext cx="8229600" cy="532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o 1° Quadrimestre</a:t>
                      </a:r>
                      <a:r>
                        <a:rPr lang="pt-BR" baseline="0" dirty="0" smtClean="0"/>
                        <a:t>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o 1° Quadrimestre 2025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 em % 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 smtClean="0"/>
                        <a:t>Total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18.537.480,38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19.428.288,60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+4,81%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 smtClean="0"/>
                        <a:t>Despesas Correntes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14.774.714,46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16.084.280,27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+8,86%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Pessoal e Encargos Sociais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8.337.014,40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9.531.949,18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+14,33%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Juros e Encargos da Dívida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Outras Despesas Correntes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6.437.700,06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6.552.331,09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+1,78%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 smtClean="0"/>
                        <a:t>Despesas de Capital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3.762.765,92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3.344.008,33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-11,13%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b="0" dirty="0" smtClean="0"/>
                        <a:t>Investimentos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0" dirty="0" smtClean="0"/>
                        <a:t>1.981.798,56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0" dirty="0" smtClean="0"/>
                        <a:t>1.207.667,35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0" dirty="0" smtClean="0"/>
                        <a:t>-39,06%</a:t>
                      </a:r>
                      <a:endParaRPr lang="pt-BR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Inversão</a:t>
                      </a:r>
                      <a:r>
                        <a:rPr lang="pt-BR" baseline="0" dirty="0" smtClean="0"/>
                        <a:t> Financeira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Amortização da Dívida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1.780.967,36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2.136.340,98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+19,95%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08171" cy="928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1154098"/>
          </a:xfrm>
        </p:spPr>
        <p:txBody>
          <a:bodyPr/>
          <a:lstStyle/>
          <a:p>
            <a:r>
              <a:rPr lang="pt-BR" dirty="0" smtClean="0"/>
              <a:t>Resultado Primário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Resultado Primário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o 1° Quadrimestre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Até o 1° Quadrimestre 2025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 em % 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</a:t>
                      </a:r>
                      <a:r>
                        <a:rPr lang="pt-BR" baseline="0" dirty="0" smtClean="0"/>
                        <a:t> Primárias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21.976.754,67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22.315.904,37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+1,54%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Primárias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19.396.430,26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19.610.344,35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+1,10%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Resultado Primário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2.580.324,41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2.705.560,02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+4,85%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Meta Estabelecida na LDO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 Primário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643042" y="274638"/>
            <a:ext cx="7043758" cy="1143000"/>
          </a:xfrm>
        </p:spPr>
        <p:txBody>
          <a:bodyPr>
            <a:normAutofit/>
          </a:bodyPr>
          <a:lstStyle/>
          <a:p>
            <a:r>
              <a:rPr lang="pt-BR" dirty="0" smtClean="0"/>
              <a:t>Resultado Nominal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92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Resultado Nominal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de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de 2025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 em % 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Resultado Nominal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1.798.355,01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3.012.029,55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+67,49%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Meta Estabelecida na LDO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Despesa com Pessoal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92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Consolidado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Despesa com Pessoal Bruta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não computadas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 para</a:t>
                      </a:r>
                      <a:r>
                        <a:rPr lang="pt-BR" baseline="0" dirty="0" smtClean="0"/>
                        <a:t> fins do Limite LRF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Gastos</a:t>
                      </a:r>
                      <a:r>
                        <a:rPr lang="pt-BR" baseline="0" dirty="0" smtClean="0"/>
                        <a:t> com Pessoal em Relação a </a:t>
                      </a:r>
                      <a:r>
                        <a:rPr lang="pt-BR" baseline="0" dirty="0" err="1" smtClean="0"/>
                        <a:t>RCL¹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Poder Executivo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27.926.322,13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648.677,24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27.277.644,89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45,11%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500034" y="3786190"/>
          <a:ext cx="6096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Limites Constitucionais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Valor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Porcentagem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Limite Máximo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32.654.086,83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54%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Limite</a:t>
                      </a:r>
                      <a:r>
                        <a:rPr lang="pt-BR" baseline="0" dirty="0" smtClean="0"/>
                        <a:t> Prudencial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31.021.382,49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51,3%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Limite</a:t>
                      </a:r>
                      <a:r>
                        <a:rPr lang="pt-BR" baseline="0" dirty="0" smtClean="0"/>
                        <a:t> de Alerta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29.388.678,14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48,6%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571472" y="5929330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¹ - Receita Corrente Liquida Ajustada: 60.470.531,16 ( Valores Calculados  Abril/2025)</a:t>
            </a: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Despesa com Pessoal</a:t>
            </a:r>
            <a:endParaRPr lang="pt-BR" dirty="0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643042" y="274638"/>
            <a:ext cx="7043758" cy="1143000"/>
          </a:xfrm>
        </p:spPr>
        <p:txBody>
          <a:bodyPr/>
          <a:lstStyle/>
          <a:p>
            <a:r>
              <a:rPr lang="pt-BR" dirty="0" smtClean="0"/>
              <a:t>Dívida Consolidada Liquida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6172200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Dívida</a:t>
                      </a:r>
                      <a:r>
                        <a:rPr lang="pt-BR" baseline="0" dirty="0" smtClean="0"/>
                        <a:t> Consolidada Liquida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Abril/2024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Abril/2025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Dívida Consolidada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4.426.435,08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13.064.540,83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Deduções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556.784,19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-375.828,01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Dívida Consolidada</a:t>
                      </a:r>
                      <a:r>
                        <a:rPr lang="pt-BR" baseline="0" dirty="0" smtClean="0"/>
                        <a:t> Liquida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3.869.650,89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13.440.368,84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(%)</a:t>
                      </a:r>
                      <a:r>
                        <a:rPr lang="pt-BR" baseline="0" dirty="0" smtClean="0"/>
                        <a:t> Em Relação da RCL (Limite máximo de 120%)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6,67%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22,19%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Divida Consolidada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329642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00166" y="274638"/>
            <a:ext cx="7186634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Limites Constitucionais – Aplicação em Saúde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Valores Aplicados em Saúde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de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o 1° Quadrimestre de 2025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(%)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 Mínimo</a:t>
                      </a:r>
                      <a:r>
                        <a:rPr lang="pt-BR" baseline="0" dirty="0" smtClean="0"/>
                        <a:t> a Aplicar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2.389.733,85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2.352.116,31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-1,57%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 Aplicado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1.829.177,64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2.783.458,33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+52,17%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Aplicação em Saúde (%)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11,48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17,75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+6,27%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RLI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15.931.559,02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15.680.775,39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-1,57%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00166" y="274638"/>
            <a:ext cx="7186634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Limites Constitucionais – Aplicação em Educação</a:t>
            </a:r>
            <a:endParaRPr lang="pt-BR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Valores Aplicados em Educação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</a:t>
                      </a:r>
                      <a:r>
                        <a:rPr lang="pt-BR" baseline="0" dirty="0" smtClean="0"/>
                        <a:t> o 1° Quadrimestre de 2024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Até o 1° Quadrimestre de 2025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Variação (%)</a:t>
                      </a:r>
                      <a:endParaRPr lang="pt-BR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 Mínimo</a:t>
                      </a:r>
                      <a:r>
                        <a:rPr lang="pt-BR" baseline="0" dirty="0" smtClean="0"/>
                        <a:t> a Aplicar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3.982.889,76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3.920.193,85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-1,57%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Valor Aplicado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3.617.118,69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3.634.481,53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+0,48%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Aplicação em</a:t>
                      </a:r>
                      <a:r>
                        <a:rPr lang="pt-BR" baseline="0" dirty="0" smtClean="0"/>
                        <a:t> Educação</a:t>
                      </a:r>
                      <a:r>
                        <a:rPr lang="pt-BR" dirty="0" smtClean="0"/>
                        <a:t>(%)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22,70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23,18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+0,48%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RLI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15.931.559,02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15.680.775,39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-1,57%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Obrigado!!!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Informações</a:t>
            </a:r>
          </a:p>
          <a:p>
            <a:r>
              <a:rPr lang="pt-BR" dirty="0" smtClean="0"/>
              <a:t>Telefone: (43)3675-8000</a:t>
            </a:r>
          </a:p>
          <a:p>
            <a:r>
              <a:rPr lang="pt-BR" dirty="0" smtClean="0"/>
              <a:t>Site: </a:t>
            </a:r>
            <a:r>
              <a:rPr lang="pt-BR" dirty="0" err="1" smtClean="0"/>
              <a:t>centenariodosul</a:t>
            </a:r>
            <a:r>
              <a:rPr lang="pt-BR" dirty="0" smtClean="0"/>
              <a:t>.pr.</a:t>
            </a:r>
            <a:r>
              <a:rPr lang="pt-BR" dirty="0" err="1" smtClean="0"/>
              <a:t>gov.br</a:t>
            </a:r>
            <a:endParaRPr lang="pt-BR" dirty="0" smtClean="0"/>
          </a:p>
          <a:p>
            <a:r>
              <a:rPr lang="pt-BR" dirty="0" smtClean="0"/>
              <a:t>Endereço: Praça Padre </a:t>
            </a:r>
            <a:r>
              <a:rPr lang="pt-BR" dirty="0" err="1" smtClean="0"/>
              <a:t>Aurelio</a:t>
            </a:r>
            <a:r>
              <a:rPr lang="pt-BR" dirty="0" smtClean="0"/>
              <a:t> </a:t>
            </a:r>
            <a:r>
              <a:rPr lang="pt-BR" dirty="0" err="1" smtClean="0"/>
              <a:t>basso</a:t>
            </a:r>
            <a:r>
              <a:rPr lang="pt-BR" dirty="0" smtClean="0"/>
              <a:t>, 378 – Centro, Centenário do Sul, Paraná</a:t>
            </a:r>
            <a:endParaRPr lang="pt-BR" dirty="0"/>
          </a:p>
        </p:txBody>
      </p:sp>
      <p:pic>
        <p:nvPicPr>
          <p:cNvPr id="4" name="Picture 2" descr="C:\Users\Luiz.Santos\Downloads\Brasao-Colori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1000132" cy="1149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860</Words>
  <Application>Microsoft Office PowerPoint</Application>
  <PresentationFormat>Apresentação na tela (4:3)</PresentationFormat>
  <Paragraphs>351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Prefeitura Municipal de Centenário do Sul - PR</vt:lpstr>
      <vt:lpstr>Receitas</vt:lpstr>
      <vt:lpstr>Slide 3</vt:lpstr>
      <vt:lpstr>Operações de Crédito e Alienação de bens</vt:lpstr>
      <vt:lpstr>Interferência Financeira</vt:lpstr>
      <vt:lpstr>Despesas</vt:lpstr>
      <vt:lpstr>Resultado Primário</vt:lpstr>
      <vt:lpstr>Resultado Primário</vt:lpstr>
      <vt:lpstr>Resultado Nominal</vt:lpstr>
      <vt:lpstr>Despesa com Pessoal</vt:lpstr>
      <vt:lpstr>Despesa com Pessoal</vt:lpstr>
      <vt:lpstr>Dívida Consolidada Liquida</vt:lpstr>
      <vt:lpstr>Divida Consolidada</vt:lpstr>
      <vt:lpstr>Limites Constitucionais – Aplicação em Saúde</vt:lpstr>
      <vt:lpstr>Limites Constitucionais – Aplicação em Educação</vt:lpstr>
      <vt:lpstr>Obrigado!!!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Prefeitura Municipal de Centenário do Sul - PR</dc:title>
  <dc:creator>Luiz.Santos</dc:creator>
  <cp:lastModifiedBy>Luiz.Santos</cp:lastModifiedBy>
  <cp:revision>56</cp:revision>
  <dcterms:created xsi:type="dcterms:W3CDTF">2025-05-19T11:12:49Z</dcterms:created>
  <dcterms:modified xsi:type="dcterms:W3CDTF">2025-05-20T13:01:11Z</dcterms:modified>
</cp:coreProperties>
</file>